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5F32ABE2.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03" r:id="rId3"/>
    <p:sldId id="305" r:id="rId4"/>
    <p:sldId id="306" r:id="rId5"/>
    <p:sldId id="307" r:id="rId6"/>
    <p:sldId id="333" r:id="rId7"/>
    <p:sldId id="349" r:id="rId8"/>
    <p:sldId id="309" r:id="rId9"/>
    <p:sldId id="312" r:id="rId10"/>
    <p:sldId id="313" r:id="rId11"/>
    <p:sldId id="315" r:id="rId12"/>
    <p:sldId id="350" r:id="rId13"/>
    <p:sldId id="314" r:id="rId14"/>
    <p:sldId id="327" r:id="rId15"/>
    <p:sldId id="310" r:id="rId16"/>
    <p:sldId id="308" r:id="rId17"/>
    <p:sldId id="311" r:id="rId18"/>
    <p:sldId id="318" r:id="rId19"/>
    <p:sldId id="316" r:id="rId20"/>
    <p:sldId id="317" r:id="rId21"/>
    <p:sldId id="330" r:id="rId22"/>
    <p:sldId id="319" r:id="rId23"/>
    <p:sldId id="320" r:id="rId24"/>
    <p:sldId id="323" r:id="rId25"/>
    <p:sldId id="324" r:id="rId26"/>
    <p:sldId id="321" r:id="rId27"/>
    <p:sldId id="325" r:id="rId28"/>
    <p:sldId id="326" r:id="rId29"/>
    <p:sldId id="339" r:id="rId30"/>
    <p:sldId id="331" r:id="rId31"/>
    <p:sldId id="334" r:id="rId32"/>
    <p:sldId id="328" r:id="rId33"/>
    <p:sldId id="329" r:id="rId34"/>
    <p:sldId id="332" r:id="rId35"/>
    <p:sldId id="335" r:id="rId36"/>
    <p:sldId id="336" r:id="rId37"/>
    <p:sldId id="338" r:id="rId38"/>
    <p:sldId id="322" r:id="rId39"/>
    <p:sldId id="337" r:id="rId40"/>
    <p:sldId id="340" r:id="rId41"/>
    <p:sldId id="351" r:id="rId42"/>
    <p:sldId id="259" r:id="rId43"/>
    <p:sldId id="260" r:id="rId44"/>
    <p:sldId id="258" r:id="rId45"/>
    <p:sldId id="271" r:id="rId46"/>
    <p:sldId id="261" r:id="rId47"/>
    <p:sldId id="262" r:id="rId48"/>
    <p:sldId id="263" r:id="rId49"/>
    <p:sldId id="264" r:id="rId50"/>
    <p:sldId id="265" r:id="rId51"/>
    <p:sldId id="266" r:id="rId52"/>
    <p:sldId id="342" r:id="rId53"/>
    <p:sldId id="343" r:id="rId54"/>
    <p:sldId id="267" r:id="rId55"/>
    <p:sldId id="268" r:id="rId56"/>
    <p:sldId id="269" r:id="rId57"/>
    <p:sldId id="344" r:id="rId58"/>
    <p:sldId id="341" r:id="rId59"/>
    <p:sldId id="345" r:id="rId60"/>
    <p:sldId id="346" r:id="rId61"/>
    <p:sldId id="347" r:id="rId62"/>
    <p:sldId id="270" r:id="rId63"/>
    <p:sldId id="28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6B277A-CFFF-25BD-BA28-4BF0C99E52EA}" name="Janet Poole" initials="JP" userId="576fb3c8ab602ca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ECA26F-1110-4E54-AE38-F6E6A9164285}" v="216" dt="2025-02-06T19:27:49.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63" autoAdjust="0"/>
  </p:normalViewPr>
  <p:slideViewPr>
    <p:cSldViewPr snapToGrid="0">
      <p:cViewPr varScale="1">
        <p:scale>
          <a:sx n="31" d="100"/>
          <a:sy n="31" d="100"/>
        </p:scale>
        <p:origin x="1541"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100_5F32ABE2.xml><?xml version="1.0" encoding="utf-8"?>
<p188:cmLst xmlns:a="http://schemas.openxmlformats.org/drawingml/2006/main" xmlns:r="http://schemas.openxmlformats.org/officeDocument/2006/relationships" xmlns:p188="http://schemas.microsoft.com/office/powerpoint/2018/8/main">
  <p188:cm id="{FCDFB639-7FCF-4E1E-ACE0-3F4F66C675A2}" authorId="{0D6B277A-CFFF-25BD-BA28-4BF0C99E52EA}" created="2025-02-05T01:36:42.887">
    <ac:deMkLst xmlns:ac="http://schemas.microsoft.com/office/drawing/2013/main/command">
      <pc:docMk xmlns:pc="http://schemas.microsoft.com/office/powerpoint/2013/main/command"/>
      <pc:sldMk xmlns:pc="http://schemas.microsoft.com/office/powerpoint/2013/main/command" cId="1597156322" sldId="256"/>
      <ac:spMk id="3" creationId="{BEC7A0CD-7142-C25C-0A6B-429C3CEEC0F4}"/>
    </ac:deMkLst>
    <p188:txBody>
      <a:bodyPr/>
      <a:lstStyle/>
      <a:p>
        <a:r>
          <a:rPr lang="en-US"/>
          <a:t>2025
136th Tournament of Rose Parade presented by Honda. Pasadena, CA, Northeast of Los Angeles, CA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689C2-D7E5-47A8-B6BB-5BB957B00196}"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3AB67-DC2E-47AE-BFC9-A1176FDF57DE}" type="slidenum">
              <a:rPr lang="en-US" smtClean="0"/>
              <a:t>‹#›</a:t>
            </a:fld>
            <a:endParaRPr lang="en-US"/>
          </a:p>
        </p:txBody>
      </p:sp>
    </p:spTree>
    <p:extLst>
      <p:ext uri="{BB962C8B-B14F-4D97-AF65-F5344CB8AC3E}">
        <p14:creationId xmlns:p14="http://schemas.microsoft.com/office/powerpoint/2010/main" val="143803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1</a:t>
            </a:fld>
            <a:endParaRPr lang="en-US"/>
          </a:p>
        </p:txBody>
      </p:sp>
    </p:spTree>
    <p:extLst>
      <p:ext uri="{BB962C8B-B14F-4D97-AF65-F5344CB8AC3E}">
        <p14:creationId xmlns:p14="http://schemas.microsoft.com/office/powerpoint/2010/main" val="91227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39</a:t>
            </a:fld>
            <a:endParaRPr lang="en-US"/>
          </a:p>
        </p:txBody>
      </p:sp>
    </p:spTree>
    <p:extLst>
      <p:ext uri="{BB962C8B-B14F-4D97-AF65-F5344CB8AC3E}">
        <p14:creationId xmlns:p14="http://schemas.microsoft.com/office/powerpoint/2010/main" val="1601318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42</a:t>
            </a:fld>
            <a:endParaRPr lang="en-US"/>
          </a:p>
        </p:txBody>
      </p:sp>
    </p:spTree>
    <p:extLst>
      <p:ext uri="{BB962C8B-B14F-4D97-AF65-F5344CB8AC3E}">
        <p14:creationId xmlns:p14="http://schemas.microsoft.com/office/powerpoint/2010/main" val="2553861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50</a:t>
            </a:fld>
            <a:endParaRPr lang="en-US"/>
          </a:p>
        </p:txBody>
      </p:sp>
    </p:spTree>
    <p:extLst>
      <p:ext uri="{BB962C8B-B14F-4D97-AF65-F5344CB8AC3E}">
        <p14:creationId xmlns:p14="http://schemas.microsoft.com/office/powerpoint/2010/main" val="3773577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51</a:t>
            </a:fld>
            <a:endParaRPr lang="en-US"/>
          </a:p>
        </p:txBody>
      </p:sp>
    </p:spTree>
    <p:extLst>
      <p:ext uri="{BB962C8B-B14F-4D97-AF65-F5344CB8AC3E}">
        <p14:creationId xmlns:p14="http://schemas.microsoft.com/office/powerpoint/2010/main" val="37747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2</a:t>
            </a:fld>
            <a:endParaRPr lang="en-US"/>
          </a:p>
        </p:txBody>
      </p:sp>
    </p:spTree>
    <p:extLst>
      <p:ext uri="{BB962C8B-B14F-4D97-AF65-F5344CB8AC3E}">
        <p14:creationId xmlns:p14="http://schemas.microsoft.com/office/powerpoint/2010/main" val="215851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7</a:t>
            </a:fld>
            <a:endParaRPr lang="en-US"/>
          </a:p>
        </p:txBody>
      </p:sp>
    </p:spTree>
    <p:extLst>
      <p:ext uri="{BB962C8B-B14F-4D97-AF65-F5344CB8AC3E}">
        <p14:creationId xmlns:p14="http://schemas.microsoft.com/office/powerpoint/2010/main" val="221781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573AB67-DC2E-47AE-BFC9-A1176FDF57DE}" type="slidenum">
              <a:rPr lang="en-US" smtClean="0"/>
              <a:t>11</a:t>
            </a:fld>
            <a:endParaRPr lang="en-US"/>
          </a:p>
        </p:txBody>
      </p:sp>
    </p:spTree>
    <p:extLst>
      <p:ext uri="{BB962C8B-B14F-4D97-AF65-F5344CB8AC3E}">
        <p14:creationId xmlns:p14="http://schemas.microsoft.com/office/powerpoint/2010/main" val="1095673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14</a:t>
            </a:fld>
            <a:endParaRPr lang="en-US"/>
          </a:p>
        </p:txBody>
      </p:sp>
    </p:spTree>
    <p:extLst>
      <p:ext uri="{BB962C8B-B14F-4D97-AF65-F5344CB8AC3E}">
        <p14:creationId xmlns:p14="http://schemas.microsoft.com/office/powerpoint/2010/main" val="173718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23</a:t>
            </a:fld>
            <a:endParaRPr lang="en-US"/>
          </a:p>
        </p:txBody>
      </p:sp>
    </p:spTree>
    <p:extLst>
      <p:ext uri="{BB962C8B-B14F-4D97-AF65-F5344CB8AC3E}">
        <p14:creationId xmlns:p14="http://schemas.microsoft.com/office/powerpoint/2010/main" val="288220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31</a:t>
            </a:fld>
            <a:endParaRPr lang="en-US"/>
          </a:p>
        </p:txBody>
      </p:sp>
    </p:spTree>
    <p:extLst>
      <p:ext uri="{BB962C8B-B14F-4D97-AF65-F5344CB8AC3E}">
        <p14:creationId xmlns:p14="http://schemas.microsoft.com/office/powerpoint/2010/main" val="24823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32</a:t>
            </a:fld>
            <a:endParaRPr lang="en-US"/>
          </a:p>
        </p:txBody>
      </p:sp>
    </p:spTree>
    <p:extLst>
      <p:ext uri="{BB962C8B-B14F-4D97-AF65-F5344CB8AC3E}">
        <p14:creationId xmlns:p14="http://schemas.microsoft.com/office/powerpoint/2010/main" val="75742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3AB67-DC2E-47AE-BFC9-A1176FDF57DE}" type="slidenum">
              <a:rPr lang="en-US" smtClean="0"/>
              <a:t>38</a:t>
            </a:fld>
            <a:endParaRPr lang="en-US"/>
          </a:p>
        </p:txBody>
      </p:sp>
    </p:spTree>
    <p:extLst>
      <p:ext uri="{BB962C8B-B14F-4D97-AF65-F5344CB8AC3E}">
        <p14:creationId xmlns:p14="http://schemas.microsoft.com/office/powerpoint/2010/main" val="250160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06F1D-ED37-72D0-256E-79A901BCB1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BA0F9-0F21-B469-65AA-6E1654566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69A37-BA54-A7BC-0B58-03A541803169}"/>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5" name="Footer Placeholder 4">
            <a:extLst>
              <a:ext uri="{FF2B5EF4-FFF2-40B4-BE49-F238E27FC236}">
                <a16:creationId xmlns:a16="http://schemas.microsoft.com/office/drawing/2014/main" id="{CBB6202E-1B66-655C-E850-070900B37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C3C90-D775-FFB1-47EF-34F39D7AB356}"/>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25295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158CA-A712-E7E4-0D56-C7311E870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D95421-92D4-8B6C-0B57-528B89FE5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538D2-8793-2468-F4E9-F864F269D776}"/>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5" name="Footer Placeholder 4">
            <a:extLst>
              <a:ext uri="{FF2B5EF4-FFF2-40B4-BE49-F238E27FC236}">
                <a16:creationId xmlns:a16="http://schemas.microsoft.com/office/drawing/2014/main" id="{B6AEBE51-DE39-5EAF-3B1E-AFD062F0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CBAEB-012D-3E55-DB0C-FA1B40B1D968}"/>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325126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C8D94-FF81-3BC4-066F-36FDFC5725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32B919-E90C-47C6-12EC-CCB1A45FCD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3312F-CA05-7141-9AC8-77CE664B5701}"/>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5" name="Footer Placeholder 4">
            <a:extLst>
              <a:ext uri="{FF2B5EF4-FFF2-40B4-BE49-F238E27FC236}">
                <a16:creationId xmlns:a16="http://schemas.microsoft.com/office/drawing/2014/main" id="{DFA01C02-26D8-5E61-DFE1-48CD8500F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01243-27B3-3360-34A5-F37AA301EB32}"/>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417298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BC6A-2849-9B31-30AE-DB22BB1CDB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1B982-1A03-5C8C-EF2F-7002827A1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AD52E-5142-FE87-9F51-BACF35E7AEBF}"/>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5" name="Footer Placeholder 4">
            <a:extLst>
              <a:ext uri="{FF2B5EF4-FFF2-40B4-BE49-F238E27FC236}">
                <a16:creationId xmlns:a16="http://schemas.microsoft.com/office/drawing/2014/main" id="{2DAEF354-E12D-7877-1E24-3E917FB55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45FD7-DE08-F1C7-8634-35E8E0A3179A}"/>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53793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788C-12BE-C079-3E52-E196767D6A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E5A6D4-DBA7-B2DC-F01A-0D315D91BC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F63396-408B-B11F-F983-DC328AB64FE3}"/>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5" name="Footer Placeholder 4">
            <a:extLst>
              <a:ext uri="{FF2B5EF4-FFF2-40B4-BE49-F238E27FC236}">
                <a16:creationId xmlns:a16="http://schemas.microsoft.com/office/drawing/2014/main" id="{FBA8D38D-3C48-9793-0407-129405F51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BA336-9690-4823-5030-753200BBDFB4}"/>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299853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4D84-782E-93E3-E326-2B36C8CE2A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44E1A-84C7-5BD1-F986-8EEFA5055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1B582C-03D2-452F-6647-90116F9E17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8A2F79-685B-BF47-5D36-72C1ED32CA39}"/>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6" name="Footer Placeholder 5">
            <a:extLst>
              <a:ext uri="{FF2B5EF4-FFF2-40B4-BE49-F238E27FC236}">
                <a16:creationId xmlns:a16="http://schemas.microsoft.com/office/drawing/2014/main" id="{D962DC69-3CA4-649E-2C13-5B8DECA6D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ED6DE-D5DC-4EA2-D80F-FFFDDA33850F}"/>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398496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6EC7-4887-8C27-1EC3-173B59C65A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00F294-6709-0105-631E-73D84B1A1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764CAC-1520-2DBB-96C8-E6D009DDC5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503E8-2CD6-238B-CABA-F70B47D4A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CF961-F3FD-A5D0-7E73-6F721EC043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7B8647-8FCF-BD3E-D5D1-9232B0F03940}"/>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8" name="Footer Placeholder 7">
            <a:extLst>
              <a:ext uri="{FF2B5EF4-FFF2-40B4-BE49-F238E27FC236}">
                <a16:creationId xmlns:a16="http://schemas.microsoft.com/office/drawing/2014/main" id="{B2855B2A-0AD0-5475-2EB4-20ED7601A4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1BED66-1D8C-BD75-A979-015D5B750264}"/>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313396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A45E-30B5-37FB-01E1-BB1986C039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CA6E9-6B4D-61B2-2B03-ED833BEA10B8}"/>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4" name="Footer Placeholder 3">
            <a:extLst>
              <a:ext uri="{FF2B5EF4-FFF2-40B4-BE49-F238E27FC236}">
                <a16:creationId xmlns:a16="http://schemas.microsoft.com/office/drawing/2014/main" id="{B3673DA9-5A1F-D6E6-8A46-E1126FD9B1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234E3-7653-290C-EE57-1B663BA16FEA}"/>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365091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EA39E0-702D-F16A-E49C-81F8D32D62C5}"/>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3" name="Footer Placeholder 2">
            <a:extLst>
              <a:ext uri="{FF2B5EF4-FFF2-40B4-BE49-F238E27FC236}">
                <a16:creationId xmlns:a16="http://schemas.microsoft.com/office/drawing/2014/main" id="{2CD556C7-0D6D-2192-1DF8-C1351A19A7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EBA1BC-E144-1E33-51BD-80BE43F1D078}"/>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268630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3471-80A8-65FD-AC89-FCE872C83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21D38B-1E79-EB6E-59BA-B90600634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BABFC7-4E34-6491-97FF-741B14782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F98B8-6326-09CB-5BC7-CF071F4C3385}"/>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6" name="Footer Placeholder 5">
            <a:extLst>
              <a:ext uri="{FF2B5EF4-FFF2-40B4-BE49-F238E27FC236}">
                <a16:creationId xmlns:a16="http://schemas.microsoft.com/office/drawing/2014/main" id="{75A03B31-2AC0-1C08-DCC6-41B005891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16323-4A9D-F36A-5F35-AF7D6F825CAE}"/>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292921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3234-1655-0557-FAA7-9C9253A26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0354F-B7B2-D735-18BF-DA210637F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3E7FDC-F958-BCBE-3B7B-634F46652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0AA0E-FC79-3993-748C-EEFC9ABE976F}"/>
              </a:ext>
            </a:extLst>
          </p:cNvPr>
          <p:cNvSpPr>
            <a:spLocks noGrp="1"/>
          </p:cNvSpPr>
          <p:nvPr>
            <p:ph type="dt" sz="half" idx="10"/>
          </p:nvPr>
        </p:nvSpPr>
        <p:spPr/>
        <p:txBody>
          <a:bodyPr/>
          <a:lstStyle/>
          <a:p>
            <a:fld id="{8E9FCB22-E45F-4AAD-B587-60DE49FE5E33}" type="datetimeFigureOut">
              <a:rPr lang="en-US" smtClean="0"/>
              <a:t>2/16/2025</a:t>
            </a:fld>
            <a:endParaRPr lang="en-US"/>
          </a:p>
        </p:txBody>
      </p:sp>
      <p:sp>
        <p:nvSpPr>
          <p:cNvPr id="6" name="Footer Placeholder 5">
            <a:extLst>
              <a:ext uri="{FF2B5EF4-FFF2-40B4-BE49-F238E27FC236}">
                <a16:creationId xmlns:a16="http://schemas.microsoft.com/office/drawing/2014/main" id="{89C34D0C-6EB0-00CB-974F-7FBAD9C52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66CA1-33F8-DC5D-9035-3A97CAAE65CF}"/>
              </a:ext>
            </a:extLst>
          </p:cNvPr>
          <p:cNvSpPr>
            <a:spLocks noGrp="1"/>
          </p:cNvSpPr>
          <p:nvPr>
            <p:ph type="sldNum" sz="quarter" idx="12"/>
          </p:nvPr>
        </p:nvSpPr>
        <p:spPr/>
        <p:txBody>
          <a:bodyPr/>
          <a:lstStyle/>
          <a:p>
            <a:fld id="{80B2F636-BB44-41B5-B82D-01EE33C3CD5F}" type="slidenum">
              <a:rPr lang="en-US" smtClean="0"/>
              <a:t>‹#›</a:t>
            </a:fld>
            <a:endParaRPr lang="en-US"/>
          </a:p>
        </p:txBody>
      </p:sp>
    </p:spTree>
    <p:extLst>
      <p:ext uri="{BB962C8B-B14F-4D97-AF65-F5344CB8AC3E}">
        <p14:creationId xmlns:p14="http://schemas.microsoft.com/office/powerpoint/2010/main" val="414540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89160-7D06-CC45-824A-797329C59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BF207-E7DA-56D2-3451-996C0652A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F2B97-C309-B5ED-A984-CD74A56DF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FCB22-E45F-4AAD-B587-60DE49FE5E33}" type="datetimeFigureOut">
              <a:rPr lang="en-US" smtClean="0"/>
              <a:t>2/16/2025</a:t>
            </a:fld>
            <a:endParaRPr lang="en-US"/>
          </a:p>
        </p:txBody>
      </p:sp>
      <p:sp>
        <p:nvSpPr>
          <p:cNvPr id="5" name="Footer Placeholder 4">
            <a:extLst>
              <a:ext uri="{FF2B5EF4-FFF2-40B4-BE49-F238E27FC236}">
                <a16:creationId xmlns:a16="http://schemas.microsoft.com/office/drawing/2014/main" id="{D27F4034-C891-4890-B1C8-0DE34FAF49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D46E09-3656-69D8-7041-516C611A7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B2F636-BB44-41B5-B82D-01EE33C3CD5F}" type="slidenum">
              <a:rPr lang="en-US" smtClean="0"/>
              <a:t>‹#›</a:t>
            </a:fld>
            <a:endParaRPr lang="en-US"/>
          </a:p>
        </p:txBody>
      </p:sp>
    </p:spTree>
    <p:extLst>
      <p:ext uri="{BB962C8B-B14F-4D97-AF65-F5344CB8AC3E}">
        <p14:creationId xmlns:p14="http://schemas.microsoft.com/office/powerpoint/2010/main" val="1020559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5F32AB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B9DC-8961-94FE-7578-75D2744AB122}"/>
              </a:ext>
            </a:extLst>
          </p:cNvPr>
          <p:cNvSpPr>
            <a:spLocks noGrp="1"/>
          </p:cNvSpPr>
          <p:nvPr>
            <p:ph type="ctrTitle"/>
          </p:nvPr>
        </p:nvSpPr>
        <p:spPr>
          <a:xfrm>
            <a:off x="0" y="776937"/>
            <a:ext cx="4813539" cy="5071772"/>
          </a:xfrm>
        </p:spPr>
        <p:txBody>
          <a:bodyPr anchor="b">
            <a:normAutofit/>
          </a:bodyPr>
          <a:lstStyle/>
          <a:p>
            <a:endParaRPr lang="en-US" sz="4800" dirty="0"/>
          </a:p>
        </p:txBody>
      </p:sp>
      <p:sp>
        <p:nvSpPr>
          <p:cNvPr id="3" name="Subtitle 2">
            <a:extLst>
              <a:ext uri="{FF2B5EF4-FFF2-40B4-BE49-F238E27FC236}">
                <a16:creationId xmlns:a16="http://schemas.microsoft.com/office/drawing/2014/main" id="{BEC7A0CD-7142-C25C-0A6B-429C3CEEC0F4}"/>
              </a:ext>
            </a:extLst>
          </p:cNvPr>
          <p:cNvSpPr>
            <a:spLocks noGrp="1"/>
          </p:cNvSpPr>
          <p:nvPr>
            <p:ph type="subTitle" idx="1"/>
          </p:nvPr>
        </p:nvSpPr>
        <p:spPr>
          <a:xfrm>
            <a:off x="-620486" y="1240971"/>
            <a:ext cx="6289765" cy="4840092"/>
          </a:xfrm>
        </p:spPr>
        <p:txBody>
          <a:bodyPr>
            <a:noAutofit/>
          </a:bodyPr>
          <a:lstStyle/>
          <a:p>
            <a:r>
              <a:rPr lang="en-US" sz="6000" dirty="0">
                <a:latin typeface="Calibri" panose="020F0502020204030204" pitchFamily="34" charset="0"/>
                <a:ea typeface="Calibri" panose="020F0502020204030204" pitchFamily="34" charset="0"/>
                <a:cs typeface="Calibri" panose="020F0502020204030204" pitchFamily="34" charset="0"/>
              </a:rPr>
              <a:t>2025</a:t>
            </a:r>
            <a:br>
              <a:rPr lang="en-US" sz="6000" dirty="0">
                <a:latin typeface="Calibri" panose="020F0502020204030204" pitchFamily="34" charset="0"/>
                <a:ea typeface="Calibri" panose="020F0502020204030204" pitchFamily="34" charset="0"/>
                <a:cs typeface="Calibri" panose="020F0502020204030204" pitchFamily="34" charset="0"/>
              </a:rPr>
            </a:br>
            <a:r>
              <a:rPr lang="en-US" sz="6000" dirty="0">
                <a:latin typeface="Calibri" panose="020F0502020204030204" pitchFamily="34" charset="0"/>
                <a:ea typeface="Calibri" panose="020F0502020204030204" pitchFamily="34" charset="0"/>
                <a:cs typeface="Calibri" panose="020F0502020204030204" pitchFamily="34" charset="0"/>
              </a:rPr>
              <a:t>Rose Parade</a:t>
            </a:r>
            <a:br>
              <a:rPr lang="en-US" sz="6000" dirty="0">
                <a:latin typeface="Calibri" panose="020F0502020204030204" pitchFamily="34" charset="0"/>
                <a:ea typeface="Calibri" panose="020F0502020204030204" pitchFamily="34" charset="0"/>
                <a:cs typeface="Calibri" panose="020F0502020204030204" pitchFamily="34" charset="0"/>
              </a:rPr>
            </a:br>
            <a:r>
              <a:rPr lang="en-US" sz="6000" dirty="0">
                <a:latin typeface="Calibri" panose="020F0502020204030204" pitchFamily="34" charset="0"/>
                <a:ea typeface="Calibri" panose="020F0502020204030204" pitchFamily="34" charset="0"/>
                <a:cs typeface="Calibri" panose="020F0502020204030204" pitchFamily="34" charset="0"/>
              </a:rPr>
              <a:t>Pasadena, California</a:t>
            </a:r>
            <a:br>
              <a:rPr lang="en-US" sz="6000" dirty="0">
                <a:latin typeface="Calibri" panose="020F0502020204030204" pitchFamily="34" charset="0"/>
                <a:ea typeface="Calibri" panose="020F0502020204030204" pitchFamily="34" charset="0"/>
                <a:cs typeface="Calibri" panose="020F0502020204030204" pitchFamily="34" charset="0"/>
              </a:rPr>
            </a:br>
            <a:endParaRPr lang="en-US" sz="6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1A630B6-5EC2-B359-F95C-4963A6DF4306}"/>
              </a:ext>
            </a:extLst>
          </p:cNvPr>
          <p:cNvPicPr>
            <a:picLocks noChangeAspect="1"/>
          </p:cNvPicPr>
          <p:nvPr/>
        </p:nvPicPr>
        <p:blipFill>
          <a:blip r:embed="rId4"/>
          <a:stretch>
            <a:fillRect/>
          </a:stretch>
        </p:blipFill>
        <p:spPr>
          <a:xfrm>
            <a:off x="4818777" y="389880"/>
            <a:ext cx="7068423" cy="6078239"/>
          </a:xfrm>
          <a:prstGeom prst="rect">
            <a:avLst/>
          </a:prstGeom>
        </p:spPr>
      </p:pic>
    </p:spTree>
    <p:extLst>
      <p:ext uri="{BB962C8B-B14F-4D97-AF65-F5344CB8AC3E}">
        <p14:creationId xmlns:p14="http://schemas.microsoft.com/office/powerpoint/2010/main" val="1597156322"/>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boxes with fruit in them&#10;&#10;Description automatically generated">
            <a:extLst>
              <a:ext uri="{FF2B5EF4-FFF2-40B4-BE49-F238E27FC236}">
                <a16:creationId xmlns:a16="http://schemas.microsoft.com/office/drawing/2014/main" id="{93C12239-5186-17DB-A658-B6552FBD2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 y="221673"/>
            <a:ext cx="6407979" cy="3207327"/>
          </a:xfrm>
          <a:prstGeom prst="rect">
            <a:avLst/>
          </a:prstGeom>
        </p:spPr>
      </p:pic>
      <p:pic>
        <p:nvPicPr>
          <p:cNvPr id="5" name="Picture 4" descr="A group of boxes of fruit&#10;&#10;Description automatically generated">
            <a:extLst>
              <a:ext uri="{FF2B5EF4-FFF2-40B4-BE49-F238E27FC236}">
                <a16:creationId xmlns:a16="http://schemas.microsoft.com/office/drawing/2014/main" id="{F385FEED-FFD6-3BA5-2516-0A45D9096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3429000"/>
            <a:ext cx="6096000" cy="3080541"/>
          </a:xfrm>
          <a:prstGeom prst="rect">
            <a:avLst/>
          </a:prstGeom>
        </p:spPr>
      </p:pic>
    </p:spTree>
    <p:extLst>
      <p:ext uri="{BB962C8B-B14F-4D97-AF65-F5344CB8AC3E}">
        <p14:creationId xmlns:p14="http://schemas.microsoft.com/office/powerpoint/2010/main" val="307190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rranging flowers in boxes&#10;&#10;Description automatically generated">
            <a:extLst>
              <a:ext uri="{FF2B5EF4-FFF2-40B4-BE49-F238E27FC236}">
                <a16:creationId xmlns:a16="http://schemas.microsoft.com/office/drawing/2014/main" id="{93F3E38E-B40A-8DAF-49A6-77268AB6F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05" y="858982"/>
            <a:ext cx="5952695" cy="3429000"/>
          </a:xfrm>
          <a:prstGeom prst="rect">
            <a:avLst/>
          </a:prstGeom>
        </p:spPr>
      </p:pic>
      <p:pic>
        <p:nvPicPr>
          <p:cNvPr id="5" name="Picture 4" descr="A group of sliced limes&#10;&#10;Description automatically generated">
            <a:extLst>
              <a:ext uri="{FF2B5EF4-FFF2-40B4-BE49-F238E27FC236}">
                <a16:creationId xmlns:a16="http://schemas.microsoft.com/office/drawing/2014/main" id="{2E0BE3CD-FCE6-BBB7-E38D-EEE0D5C32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763" y="2795156"/>
            <a:ext cx="5145338" cy="3429000"/>
          </a:xfrm>
          <a:prstGeom prst="rect">
            <a:avLst/>
          </a:prstGeom>
        </p:spPr>
      </p:pic>
      <p:sp>
        <p:nvSpPr>
          <p:cNvPr id="6" name="TextBox 5">
            <a:extLst>
              <a:ext uri="{FF2B5EF4-FFF2-40B4-BE49-F238E27FC236}">
                <a16:creationId xmlns:a16="http://schemas.microsoft.com/office/drawing/2014/main" id="{E34E0B9D-CBF8-6270-3D43-D9C353FE668C}"/>
              </a:ext>
            </a:extLst>
          </p:cNvPr>
          <p:cNvSpPr txBox="1"/>
          <p:nvPr/>
        </p:nvSpPr>
        <p:spPr>
          <a:xfrm>
            <a:off x="7571232" y="1909310"/>
            <a:ext cx="7082028" cy="584775"/>
          </a:xfrm>
          <a:prstGeom prst="rect">
            <a:avLst/>
          </a:prstGeom>
          <a:noFill/>
        </p:spPr>
        <p:txBody>
          <a:bodyPr wrap="square">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Sliced limes</a:t>
            </a:r>
          </a:p>
        </p:txBody>
      </p:sp>
    </p:spTree>
    <p:extLst>
      <p:ext uri="{BB962C8B-B14F-4D97-AF65-F5344CB8AC3E}">
        <p14:creationId xmlns:p14="http://schemas.microsoft.com/office/powerpoint/2010/main" val="320214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337B7-F5D1-AF0D-961D-D85B202394DF}"/>
              </a:ext>
            </a:extLst>
          </p:cNvPr>
          <p:cNvSpPr txBox="1"/>
          <p:nvPr/>
        </p:nvSpPr>
        <p:spPr>
          <a:xfrm>
            <a:off x="969264" y="292608"/>
            <a:ext cx="11082528" cy="5909310"/>
          </a:xfrm>
          <a:prstGeom prst="rect">
            <a:avLst/>
          </a:prstGeom>
          <a:noFill/>
        </p:spPr>
        <p:txBody>
          <a:bodyPr wrap="square" rtlCol="0">
            <a:sp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The fresh flowers are keep fresh through refrigeration, between 33-37 degrees, to slow down their natural aging process. </a:t>
            </a:r>
          </a:p>
          <a:p>
            <a:endParaRPr lang="en-US" sz="40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They place the fresh flowers in water tubes and floral foam.  </a:t>
            </a:r>
          </a:p>
          <a:p>
            <a:endParaRPr lang="en-US" sz="40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Spritzing bottles with water and flower-friendly preservatives are used to guarantee freshness.  </a:t>
            </a:r>
          </a:p>
          <a:p>
            <a:endParaRPr lang="en-US" dirty="0"/>
          </a:p>
        </p:txBody>
      </p:sp>
    </p:spTree>
    <p:extLst>
      <p:ext uri="{BB962C8B-B14F-4D97-AF65-F5344CB8AC3E}">
        <p14:creationId xmlns:p14="http://schemas.microsoft.com/office/powerpoint/2010/main" val="184753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hite roses&#10;&#10;Description automatically generated">
            <a:extLst>
              <a:ext uri="{FF2B5EF4-FFF2-40B4-BE49-F238E27FC236}">
                <a16:creationId xmlns:a16="http://schemas.microsoft.com/office/drawing/2014/main" id="{3B4EC9B6-2024-B8DD-4487-FEF381640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6945" y="1372828"/>
            <a:ext cx="5946058" cy="4459544"/>
          </a:xfrm>
          <a:prstGeom prst="rect">
            <a:avLst/>
          </a:prstGeom>
        </p:spPr>
      </p:pic>
      <p:pic>
        <p:nvPicPr>
          <p:cNvPr id="5" name="Picture 4" descr="A group of test tubes on a white surface&#10;&#10;Description automatically generated">
            <a:extLst>
              <a:ext uri="{FF2B5EF4-FFF2-40B4-BE49-F238E27FC236}">
                <a16:creationId xmlns:a16="http://schemas.microsoft.com/office/drawing/2014/main" id="{F1B9CF5F-2565-C0A5-0569-F6415D2CD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912" y="3779581"/>
            <a:ext cx="4711130" cy="2252509"/>
          </a:xfrm>
          <a:prstGeom prst="rect">
            <a:avLst/>
          </a:prstGeom>
        </p:spPr>
      </p:pic>
      <p:pic>
        <p:nvPicPr>
          <p:cNvPr id="7" name="Picture 6" descr="A stack of black bottles&#10;&#10;Description automatically generated">
            <a:extLst>
              <a:ext uri="{FF2B5EF4-FFF2-40B4-BE49-F238E27FC236}">
                <a16:creationId xmlns:a16="http://schemas.microsoft.com/office/drawing/2014/main" id="{CF456F85-0FB5-0CB4-7668-5612BC8BC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455" y="629571"/>
            <a:ext cx="4562043" cy="2252509"/>
          </a:xfrm>
          <a:prstGeom prst="rect">
            <a:avLst/>
          </a:prstGeom>
        </p:spPr>
      </p:pic>
    </p:spTree>
    <p:extLst>
      <p:ext uri="{BB962C8B-B14F-4D97-AF65-F5344CB8AC3E}">
        <p14:creationId xmlns:p14="http://schemas.microsoft.com/office/powerpoint/2010/main" val="1240553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5F77EB-0702-F8D3-8A17-BD912306FFF5}"/>
              </a:ext>
            </a:extLst>
          </p:cNvPr>
          <p:cNvSpPr txBox="1"/>
          <p:nvPr/>
        </p:nvSpPr>
        <p:spPr>
          <a:xfrm>
            <a:off x="1472870" y="1928987"/>
            <a:ext cx="2804504" cy="3918792"/>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BJ and Janet in front of the Louisiana float.</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i="0" u="none" strike="noStrike" dirty="0">
                <a:effectLst/>
                <a:latin typeface="Calibri" panose="020F0502020204030204" pitchFamily="34" charset="0"/>
                <a:ea typeface="Calibri" panose="020F0502020204030204" pitchFamily="34" charset="0"/>
                <a:cs typeface="Calibri" panose="020F0502020204030204" pitchFamily="34" charset="0"/>
              </a:rPr>
              <a:t>"Celebration Gator"</a:t>
            </a:r>
            <a:r>
              <a:rPr lang="en-US" sz="3200" b="1" dirty="0">
                <a:latin typeface="Calibri" panose="020F0502020204030204" pitchFamily="34" charset="0"/>
                <a:ea typeface="Calibri" panose="020F0502020204030204" pitchFamily="34" charset="0"/>
                <a:cs typeface="Calibri" panose="020F0502020204030204" pitchFamily="34" charset="0"/>
              </a:rPr>
              <a:t> </a:t>
            </a:r>
          </a:p>
          <a:p>
            <a:pPr indent="-228600">
              <a:lnSpc>
                <a:spcPct val="90000"/>
              </a:lnSpc>
              <a:spcAft>
                <a:spcPts val="600"/>
              </a:spcAft>
              <a:buFont typeface="Arial" panose="020B0604020202020204" pitchFamily="34" charset="0"/>
              <a:buChar char="•"/>
            </a:pPr>
            <a:endParaRPr lang="en-US" sz="3200" b="1" dirty="0">
              <a:latin typeface="Calibri" panose="020F0502020204030204" pitchFamily="34" charset="0"/>
              <a:ea typeface="Calibri" panose="020F0502020204030204" pitchFamily="34" charset="0"/>
              <a:cs typeface="Calibri" panose="020F0502020204030204" pitchFamily="34" charset="0"/>
            </a:endParaRPr>
          </a:p>
          <a:p>
            <a:pPr indent="-228600">
              <a:lnSpc>
                <a:spcPct val="90000"/>
              </a:lnSpc>
              <a:spcAft>
                <a:spcPts val="6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This is as close as we could get.</a:t>
            </a:r>
          </a:p>
          <a:p>
            <a:pPr indent="-228600">
              <a:lnSpc>
                <a:spcPct val="90000"/>
              </a:lnSpc>
              <a:spcAft>
                <a:spcPts val="600"/>
              </a:spcAft>
              <a:buFont typeface="Arial" panose="020B0604020202020204" pitchFamily="34" charset="0"/>
              <a:buChar char="•"/>
            </a:pPr>
            <a:endParaRPr lang="en-US" dirty="0"/>
          </a:p>
        </p:txBody>
      </p:sp>
      <p:pic>
        <p:nvPicPr>
          <p:cNvPr id="7" name="Picture 6" descr="Two women standing in front of a float&#10;&#10;Description automatically generated">
            <a:extLst>
              <a:ext uri="{FF2B5EF4-FFF2-40B4-BE49-F238E27FC236}">
                <a16:creationId xmlns:a16="http://schemas.microsoft.com/office/drawing/2014/main" id="{1A402C79-5041-401C-1189-0E1B7C8D5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315" y="1476695"/>
            <a:ext cx="5572752" cy="4106419"/>
          </a:xfrm>
          <a:prstGeom prst="rect">
            <a:avLst/>
          </a:prstGeom>
        </p:spPr>
      </p:pic>
    </p:spTree>
    <p:extLst>
      <p:ext uri="{BB962C8B-B14F-4D97-AF65-F5344CB8AC3E}">
        <p14:creationId xmlns:p14="http://schemas.microsoft.com/office/powerpoint/2010/main" val="3497139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6DD5-8C08-0A16-EA1B-B5661E913E8C}"/>
              </a:ext>
            </a:extLst>
          </p:cNvPr>
          <p:cNvSpPr>
            <a:spLocks noGrp="1"/>
          </p:cNvSpPr>
          <p:nvPr>
            <p:ph type="title"/>
          </p:nvPr>
        </p:nvSpPr>
        <p:spPr/>
        <p:txBody>
          <a:bodyPr>
            <a:norm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Visited Rosemont Pavilion, one of the design warehouses the day before the parade. We passed several floats from this warehouse ready to drive toward the parade lineup.  Final touches were added.</a:t>
            </a:r>
          </a:p>
        </p:txBody>
      </p:sp>
      <p:pic>
        <p:nvPicPr>
          <p:cNvPr id="16" name="Content Placeholder 15" descr="A group of people sitting on a float&#10;&#10;Description automatically generated">
            <a:extLst>
              <a:ext uri="{FF2B5EF4-FFF2-40B4-BE49-F238E27FC236}">
                <a16:creationId xmlns:a16="http://schemas.microsoft.com/office/drawing/2014/main" id="{E770A8CF-3581-ADCC-0988-7AA3F5E1125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0019" y="1978184"/>
            <a:ext cx="3510593" cy="3953986"/>
          </a:xfrm>
        </p:spPr>
      </p:pic>
      <p:pic>
        <p:nvPicPr>
          <p:cNvPr id="24" name="Content Placeholder 23" descr="A float of flowers and a crab&#10;&#10;Description automatically generated">
            <a:extLst>
              <a:ext uri="{FF2B5EF4-FFF2-40B4-BE49-F238E27FC236}">
                <a16:creationId xmlns:a16="http://schemas.microsoft.com/office/drawing/2014/main" id="{771218FD-3EC0-ECB5-8B1D-CE4C3ECAA7B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282448" y="2472433"/>
            <a:ext cx="3953986" cy="2965489"/>
          </a:xfrm>
        </p:spPr>
      </p:pic>
      <p:pic>
        <p:nvPicPr>
          <p:cNvPr id="28" name="Picture 27" descr="A person standing next to a tree&#10;&#10;Description automatically generated">
            <a:extLst>
              <a:ext uri="{FF2B5EF4-FFF2-40B4-BE49-F238E27FC236}">
                <a16:creationId xmlns:a16="http://schemas.microsoft.com/office/drawing/2014/main" id="{DF4A6897-7CAD-BC83-0A82-A48664739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74021" y="2472433"/>
            <a:ext cx="3953986" cy="2965489"/>
          </a:xfrm>
          <a:prstGeom prst="rect">
            <a:avLst/>
          </a:prstGeom>
        </p:spPr>
      </p:pic>
    </p:spTree>
    <p:extLst>
      <p:ext uri="{BB962C8B-B14F-4D97-AF65-F5344CB8AC3E}">
        <p14:creationId xmlns:p14="http://schemas.microsoft.com/office/powerpoint/2010/main" val="409916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yellow platform next to a large stuffed animal&#10;&#10;Description automatically generated">
            <a:extLst>
              <a:ext uri="{FF2B5EF4-FFF2-40B4-BE49-F238E27FC236}">
                <a16:creationId xmlns:a16="http://schemas.microsoft.com/office/drawing/2014/main" id="{53AF507D-9C0E-C165-B0D6-A34FBB83C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81200"/>
            <a:ext cx="5805715" cy="4354286"/>
          </a:xfrm>
          <a:prstGeom prst="rect">
            <a:avLst/>
          </a:prstGeom>
        </p:spPr>
      </p:pic>
      <p:pic>
        <p:nvPicPr>
          <p:cNvPr id="9" name="Picture 8" descr="A person sitting on the ground next to a large flower sculpture&#10;&#10;Description automatically generated">
            <a:extLst>
              <a:ext uri="{FF2B5EF4-FFF2-40B4-BE49-F238E27FC236}">
                <a16:creationId xmlns:a16="http://schemas.microsoft.com/office/drawing/2014/main" id="{C7C972BC-092C-881B-E785-87E4A5B0F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794656"/>
            <a:ext cx="5377543" cy="4033157"/>
          </a:xfrm>
          <a:prstGeom prst="rect">
            <a:avLst/>
          </a:prstGeom>
        </p:spPr>
      </p:pic>
    </p:spTree>
    <p:extLst>
      <p:ext uri="{BB962C8B-B14F-4D97-AF65-F5344CB8AC3E}">
        <p14:creationId xmlns:p14="http://schemas.microsoft.com/office/powerpoint/2010/main" val="398874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7B7D-ED1B-670E-0427-36C1CC851B7E}"/>
              </a:ext>
            </a:extLst>
          </p:cNvPr>
          <p:cNvSpPr>
            <a:spLocks noGrp="1"/>
          </p:cNvSpPr>
          <p:nvPr>
            <p:ph type="title"/>
          </p:nvPr>
        </p:nvSpPr>
        <p:spPr/>
        <p:txBody>
          <a:bodyPr/>
          <a:lstStyle/>
          <a:p>
            <a:endParaRPr lang="en-US" dirty="0"/>
          </a:p>
        </p:txBody>
      </p:sp>
      <p:pic>
        <p:nvPicPr>
          <p:cNvPr id="4" name="Picture 3" descr="A group of people standing next to a statue&#10;&#10;Description automatically generated">
            <a:extLst>
              <a:ext uri="{FF2B5EF4-FFF2-40B4-BE49-F238E27FC236}">
                <a16:creationId xmlns:a16="http://schemas.microsoft.com/office/drawing/2014/main" id="{CBBF6494-BD25-9201-6B5B-767860CF6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3088" y="1289304"/>
            <a:ext cx="6096000" cy="4572000"/>
          </a:xfrm>
          <a:prstGeom prst="rect">
            <a:avLst/>
          </a:prstGeom>
        </p:spPr>
      </p:pic>
      <p:pic>
        <p:nvPicPr>
          <p:cNvPr id="6" name="Picture 5" descr="A person standing next to a stone building&#10;&#10;Description automatically generated">
            <a:extLst>
              <a:ext uri="{FF2B5EF4-FFF2-40B4-BE49-F238E27FC236}">
                <a16:creationId xmlns:a16="http://schemas.microsoft.com/office/drawing/2014/main" id="{603B3EDE-D04F-E975-9801-B2A60B3AB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19800" y="1323717"/>
            <a:ext cx="6096000" cy="4572000"/>
          </a:xfrm>
          <a:prstGeom prst="rect">
            <a:avLst/>
          </a:prstGeom>
        </p:spPr>
      </p:pic>
    </p:spTree>
    <p:extLst>
      <p:ext uri="{BB962C8B-B14F-4D97-AF65-F5344CB8AC3E}">
        <p14:creationId xmlns:p14="http://schemas.microsoft.com/office/powerpoint/2010/main" val="113715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FDA1-59BF-3502-3A4D-C0F272412A73}"/>
              </a:ext>
            </a:extLst>
          </p:cNvPr>
          <p:cNvSpPr>
            <a:spLocks noGrp="1"/>
          </p:cNvSpPr>
          <p:nvPr>
            <p:ph type="title"/>
          </p:nvPr>
        </p:nvSpPr>
        <p:spPr/>
        <p:txBody>
          <a:bodyPr/>
          <a:lstStyle/>
          <a:p>
            <a:endParaRPr lang="en-US"/>
          </a:p>
        </p:txBody>
      </p:sp>
      <p:pic>
        <p:nvPicPr>
          <p:cNvPr id="4" name="Picture 3" descr="A blue lift with a blue object in front of a flower display&#10;&#10;Description automatically generated with medium confidence">
            <a:extLst>
              <a:ext uri="{FF2B5EF4-FFF2-40B4-BE49-F238E27FC236}">
                <a16:creationId xmlns:a16="http://schemas.microsoft.com/office/drawing/2014/main" id="{6C237CA4-B020-FD05-0261-A0C17B597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500" y="870872"/>
            <a:ext cx="6197600" cy="4648200"/>
          </a:xfrm>
          <a:prstGeom prst="rect">
            <a:avLst/>
          </a:prstGeom>
        </p:spPr>
      </p:pic>
      <p:pic>
        <p:nvPicPr>
          <p:cNvPr id="8" name="Picture 7" descr="A house made of flowers&#10;&#10;Description automatically generated">
            <a:extLst>
              <a:ext uri="{FF2B5EF4-FFF2-40B4-BE49-F238E27FC236}">
                <a16:creationId xmlns:a16="http://schemas.microsoft.com/office/drawing/2014/main" id="{43DED7AF-59E3-C8BD-D292-BB5BCBC8F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2" y="365125"/>
            <a:ext cx="4572000" cy="6096000"/>
          </a:xfrm>
          <a:prstGeom prst="rect">
            <a:avLst/>
          </a:prstGeom>
        </p:spPr>
      </p:pic>
    </p:spTree>
    <p:extLst>
      <p:ext uri="{BB962C8B-B14F-4D97-AF65-F5344CB8AC3E}">
        <p14:creationId xmlns:p14="http://schemas.microsoft.com/office/powerpoint/2010/main" val="207848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1BDF13-27DD-3F28-740E-21EFDA721E77}"/>
              </a:ext>
            </a:extLst>
          </p:cNvPr>
          <p:cNvSpPr txBox="1"/>
          <p:nvPr/>
        </p:nvSpPr>
        <p:spPr>
          <a:xfrm rot="2469143">
            <a:off x="4682836" y="1356853"/>
            <a:ext cx="2826331" cy="584775"/>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Inside the float</a:t>
            </a:r>
          </a:p>
        </p:txBody>
      </p:sp>
      <p:pic>
        <p:nvPicPr>
          <p:cNvPr id="4" name="Picture 3" descr="A hole in a wall with a hole in the ground&#10;&#10;Description automatically generated">
            <a:extLst>
              <a:ext uri="{FF2B5EF4-FFF2-40B4-BE49-F238E27FC236}">
                <a16:creationId xmlns:a16="http://schemas.microsoft.com/office/drawing/2014/main" id="{03C42A45-5862-239A-C94D-C76D779FD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6222" y="1651290"/>
            <a:ext cx="5036129" cy="3777097"/>
          </a:xfrm>
          <a:prstGeom prst="rect">
            <a:avLst/>
          </a:prstGeom>
        </p:spPr>
      </p:pic>
      <p:pic>
        <p:nvPicPr>
          <p:cNvPr id="6" name="Picture 5" descr="A person standing next to a stone building&#10;&#10;Description automatically generated">
            <a:extLst>
              <a:ext uri="{FF2B5EF4-FFF2-40B4-BE49-F238E27FC236}">
                <a16:creationId xmlns:a16="http://schemas.microsoft.com/office/drawing/2014/main" id="{2978556A-AD46-4188-2AA5-C68000666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49860" y="1366912"/>
            <a:ext cx="5361132" cy="4020849"/>
          </a:xfrm>
          <a:prstGeom prst="rect">
            <a:avLst/>
          </a:prstGeom>
        </p:spPr>
      </p:pic>
    </p:spTree>
    <p:extLst>
      <p:ext uri="{BB962C8B-B14F-4D97-AF65-F5344CB8AC3E}">
        <p14:creationId xmlns:p14="http://schemas.microsoft.com/office/powerpoint/2010/main" val="54488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A93F-D90A-813D-33BE-A2861735357F}"/>
              </a:ext>
            </a:extLst>
          </p:cNvPr>
          <p:cNvSpPr>
            <a:spLocks noGrp="1"/>
          </p:cNvSpPr>
          <p:nvPr>
            <p:ph type="title"/>
          </p:nvPr>
        </p:nvSpPr>
        <p:spPr>
          <a:xfrm>
            <a:off x="312234" y="2817341"/>
            <a:ext cx="4459791" cy="3906187"/>
          </a:xfrm>
        </p:spPr>
        <p:txBody>
          <a:bodyPr>
            <a:no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The 136th Tournament of Roses Parade is held in Pasadena, CA near downtown Los Angeles. It is held before the Rose Bowl Football game played each January 1</a:t>
            </a:r>
            <a:r>
              <a:rPr lang="en-US" sz="4000" baseline="30000" dirty="0">
                <a:latin typeface="Calibri" panose="020F0502020204030204" pitchFamily="34" charset="0"/>
                <a:ea typeface="Calibri" panose="020F0502020204030204" pitchFamily="34" charset="0"/>
                <a:cs typeface="Calibri" panose="020F0502020204030204" pitchFamily="34" charset="0"/>
              </a:rPr>
              <a:t>st</a:t>
            </a:r>
            <a:r>
              <a:rPr lang="en-US" sz="4000" dirty="0">
                <a:latin typeface="Calibri" panose="020F0502020204030204" pitchFamily="34" charset="0"/>
                <a:ea typeface="Calibri" panose="020F0502020204030204" pitchFamily="34" charset="0"/>
                <a:cs typeface="Calibri" panose="020F0502020204030204" pitchFamily="34" charset="0"/>
              </a:rPr>
              <a:t>.</a:t>
            </a:r>
            <a:br>
              <a:rPr lang="en-US" sz="4000" b="1" dirty="0">
                <a:latin typeface="Calibri" panose="020F0502020204030204" pitchFamily="34" charset="0"/>
                <a:ea typeface="Calibri" panose="020F0502020204030204" pitchFamily="34" charset="0"/>
                <a:cs typeface="Calibri" panose="020F0502020204030204" pitchFamily="34" charset="0"/>
              </a:rPr>
            </a:b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881ED6DB-3A1F-E9F2-2460-8920AD792D21}"/>
              </a:ext>
            </a:extLst>
          </p:cNvPr>
          <p:cNvPicPr>
            <a:picLocks noGrp="1" noChangeAspect="1"/>
          </p:cNvPicPr>
          <p:nvPr>
            <p:ph idx="1"/>
          </p:nvPr>
        </p:nvPicPr>
        <p:blipFill>
          <a:blip r:embed="rId3"/>
          <a:stretch>
            <a:fillRect/>
          </a:stretch>
        </p:blipFill>
        <p:spPr>
          <a:xfrm>
            <a:off x="4916688" y="1259522"/>
            <a:ext cx="6616181" cy="4338955"/>
          </a:xfrm>
          <a:prstGeom prst="rect">
            <a:avLst/>
          </a:prstGeom>
        </p:spPr>
      </p:pic>
      <p:sp>
        <p:nvSpPr>
          <p:cNvPr id="4" name="Text Placeholder 3">
            <a:extLst>
              <a:ext uri="{FF2B5EF4-FFF2-40B4-BE49-F238E27FC236}">
                <a16:creationId xmlns:a16="http://schemas.microsoft.com/office/drawing/2014/main" id="{73829D49-F543-9534-C7C8-2ADB53E5A26C}"/>
              </a:ext>
            </a:extLst>
          </p:cNvPr>
          <p:cNvSpPr>
            <a:spLocks noGrp="1"/>
          </p:cNvSpPr>
          <p:nvPr>
            <p:ph type="body" sz="half" idx="2"/>
          </p:nvPr>
        </p:nvSpPr>
        <p:spPr>
          <a:xfrm>
            <a:off x="839787" y="4201297"/>
            <a:ext cx="3932237" cy="1242072"/>
          </a:xfrm>
        </p:spPr>
        <p:txBody>
          <a:bodyPr>
            <a:normAutofit/>
          </a:bodyPr>
          <a:lstStyle/>
          <a:p>
            <a:pPr algn="ctr"/>
            <a:r>
              <a:rPr lang="en-US" sz="4000" dirty="0">
                <a:latin typeface="Times New Roman" panose="02020603050405020304" pitchFamily="18" charset="0"/>
                <a:cs typeface="Times New Roman" panose="02020603050405020304" pitchFamily="18" charset="0"/>
              </a:rPr>
              <a:t>s</a:t>
            </a:r>
          </a:p>
          <a:p>
            <a:pPr algn="ctr"/>
            <a:endParaRPr lang="en-US" sz="3200" dirty="0">
              <a:latin typeface="Calibri" panose="020F0502020204030204" pitchFamily="34" charset="0"/>
              <a:cs typeface="Times New Roman" panose="02020603050405020304" pitchFamily="18" charset="0"/>
            </a:endParaRPr>
          </a:p>
        </p:txBody>
      </p:sp>
      <p:pic>
        <p:nvPicPr>
          <p:cNvPr id="3" name="Content Placeholder 4">
            <a:extLst>
              <a:ext uri="{FF2B5EF4-FFF2-40B4-BE49-F238E27FC236}">
                <a16:creationId xmlns:a16="http://schemas.microsoft.com/office/drawing/2014/main" id="{EEA091FE-CF6A-EE9D-C96F-B30AA019FFC6}"/>
              </a:ext>
            </a:extLst>
          </p:cNvPr>
          <p:cNvPicPr>
            <a:picLocks noChangeAspect="1"/>
          </p:cNvPicPr>
          <p:nvPr/>
        </p:nvPicPr>
        <p:blipFill>
          <a:blip r:embed="rId3"/>
          <a:stretch>
            <a:fillRect/>
          </a:stretch>
        </p:blipFill>
        <p:spPr>
          <a:xfrm>
            <a:off x="5061351" y="1259522"/>
            <a:ext cx="6616181" cy="4338955"/>
          </a:xfrm>
          <a:prstGeom prst="rect">
            <a:avLst/>
          </a:prstGeom>
        </p:spPr>
      </p:pic>
    </p:spTree>
    <p:extLst>
      <p:ext uri="{BB962C8B-B14F-4D97-AF65-F5344CB8AC3E}">
        <p14:creationId xmlns:p14="http://schemas.microsoft.com/office/powerpoint/2010/main" val="2113902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72D1-1DEF-0D5D-3ECA-BE40F61AA03C}"/>
              </a:ext>
            </a:extLst>
          </p:cNvPr>
          <p:cNvSpPr>
            <a:spLocks noGrp="1"/>
          </p:cNvSpPr>
          <p:nvPr>
            <p:ph type="title"/>
          </p:nvPr>
        </p:nvSpPr>
        <p:spPr>
          <a:xfrm>
            <a:off x="720213" y="-457200"/>
            <a:ext cx="1875503" cy="7620000"/>
          </a:xfrm>
        </p:spPr>
        <p:txBody>
          <a:bodyPr>
            <a:norm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Yes, they have a bathroom on each float …</a:t>
            </a:r>
            <a:br>
              <a:rPr lang="en-US" sz="3200" dirty="0">
                <a:latin typeface="Calibri" panose="020F0502020204030204" pitchFamily="34" charset="0"/>
                <a:ea typeface="Calibri" panose="020F0502020204030204" pitchFamily="34" charset="0"/>
                <a:cs typeface="Calibri" panose="020F0502020204030204" pitchFamily="34" charset="0"/>
              </a:rPr>
            </a:br>
            <a:br>
              <a:rPr lang="en-US" sz="3200" dirty="0">
                <a:latin typeface="Calibri" panose="020F0502020204030204" pitchFamily="34" charset="0"/>
                <a:ea typeface="Calibri" panose="020F0502020204030204" pitchFamily="34" charset="0"/>
                <a:cs typeface="Calibri" panose="020F0502020204030204" pitchFamily="34" charset="0"/>
              </a:rPr>
            </a:br>
            <a:br>
              <a:rPr lang="en-US" sz="3200" dirty="0">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It may only be a bucket.</a:t>
            </a:r>
          </a:p>
        </p:txBody>
      </p:sp>
      <p:pic>
        <p:nvPicPr>
          <p:cNvPr id="4" name="Picture 3" descr="A dirty room with a few objects&#10;&#10;Description automatically generated with medium confidence">
            <a:extLst>
              <a:ext uri="{FF2B5EF4-FFF2-40B4-BE49-F238E27FC236}">
                <a16:creationId xmlns:a16="http://schemas.microsoft.com/office/drawing/2014/main" id="{C1301F24-A7A3-BEEE-B595-2F2214970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36" y="661535"/>
            <a:ext cx="8144177" cy="5534929"/>
          </a:xfrm>
          <a:prstGeom prst="rect">
            <a:avLst/>
          </a:prstGeom>
        </p:spPr>
      </p:pic>
    </p:spTree>
    <p:extLst>
      <p:ext uri="{BB962C8B-B14F-4D97-AF65-F5344CB8AC3E}">
        <p14:creationId xmlns:p14="http://schemas.microsoft.com/office/powerpoint/2010/main" val="3331947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large tub and a large tub&#10;&#10;Description automatically generated with medium confidence">
            <a:extLst>
              <a:ext uri="{FF2B5EF4-FFF2-40B4-BE49-F238E27FC236}">
                <a16:creationId xmlns:a16="http://schemas.microsoft.com/office/drawing/2014/main" id="{6B148C1F-C33D-AD87-0691-7D2343B6F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00" y="512064"/>
            <a:ext cx="10291331" cy="5833872"/>
          </a:xfrm>
          <a:prstGeom prst="rect">
            <a:avLst/>
          </a:prstGeom>
        </p:spPr>
      </p:pic>
    </p:spTree>
    <p:extLst>
      <p:ext uri="{BB962C8B-B14F-4D97-AF65-F5344CB8AC3E}">
        <p14:creationId xmlns:p14="http://schemas.microsoft.com/office/powerpoint/2010/main" val="236012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 with a group of people&#10;&#10;Description automatically generated">
            <a:extLst>
              <a:ext uri="{FF2B5EF4-FFF2-40B4-BE49-F238E27FC236}">
                <a16:creationId xmlns:a16="http://schemas.microsoft.com/office/drawing/2014/main" id="{0A002CCD-D822-9709-79E8-81E319E08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3063240"/>
            <a:ext cx="6096000" cy="3057525"/>
          </a:xfrm>
          <a:prstGeom prst="rect">
            <a:avLst/>
          </a:prstGeom>
        </p:spPr>
      </p:pic>
      <p:pic>
        <p:nvPicPr>
          <p:cNvPr id="8" name="Picture 7" descr="A group of stuffed animals in a room&#10;&#10;Description automatically generated">
            <a:extLst>
              <a:ext uri="{FF2B5EF4-FFF2-40B4-BE49-F238E27FC236}">
                <a16:creationId xmlns:a16="http://schemas.microsoft.com/office/drawing/2014/main" id="{FB4C0483-6277-9D08-C6CF-6FCC8FEF3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304" y="346134"/>
            <a:ext cx="6096000" cy="2962275"/>
          </a:xfrm>
          <a:prstGeom prst="rect">
            <a:avLst/>
          </a:prstGeom>
        </p:spPr>
      </p:pic>
      <p:sp>
        <p:nvSpPr>
          <p:cNvPr id="3" name="TextBox 2">
            <a:extLst>
              <a:ext uri="{FF2B5EF4-FFF2-40B4-BE49-F238E27FC236}">
                <a16:creationId xmlns:a16="http://schemas.microsoft.com/office/drawing/2014/main" id="{4A3DBFF9-A493-FB27-4D0F-2C69857906FC}"/>
              </a:ext>
            </a:extLst>
          </p:cNvPr>
          <p:cNvSpPr txBox="1"/>
          <p:nvPr/>
        </p:nvSpPr>
        <p:spPr>
          <a:xfrm>
            <a:off x="615697" y="346134"/>
            <a:ext cx="4491142" cy="2062103"/>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We walked inside the warehouse on a catwalk, so we could look down on the floats.</a:t>
            </a:r>
          </a:p>
        </p:txBody>
      </p:sp>
    </p:spTree>
    <p:extLst>
      <p:ext uri="{BB962C8B-B14F-4D97-AF65-F5344CB8AC3E}">
        <p14:creationId xmlns:p14="http://schemas.microsoft.com/office/powerpoint/2010/main" val="14796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anding a mannequin&#10;&#10;Description automatically generated">
            <a:extLst>
              <a:ext uri="{FF2B5EF4-FFF2-40B4-BE49-F238E27FC236}">
                <a16:creationId xmlns:a16="http://schemas.microsoft.com/office/drawing/2014/main" id="{E8ED6ACF-99DE-2C4E-548D-A80D607D3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66" y="150716"/>
            <a:ext cx="5375169" cy="3291840"/>
          </a:xfrm>
          <a:prstGeom prst="rect">
            <a:avLst/>
          </a:prstGeom>
        </p:spPr>
      </p:pic>
      <p:pic>
        <p:nvPicPr>
          <p:cNvPr id="5" name="Picture 4" descr="A group of people sitting in a room with a large stuffed animal&#10;&#10;Description automatically generated">
            <a:extLst>
              <a:ext uri="{FF2B5EF4-FFF2-40B4-BE49-F238E27FC236}">
                <a16:creationId xmlns:a16="http://schemas.microsoft.com/office/drawing/2014/main" id="{EED2871D-745E-CB59-BF91-244481999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0716"/>
            <a:ext cx="5375170" cy="2704382"/>
          </a:xfrm>
          <a:prstGeom prst="rect">
            <a:avLst/>
          </a:prstGeom>
        </p:spPr>
      </p:pic>
      <p:pic>
        <p:nvPicPr>
          <p:cNvPr id="7" name="Picture 6" descr="A person drawing a cake&#10;&#10;Description automatically generated">
            <a:extLst>
              <a:ext uri="{FF2B5EF4-FFF2-40B4-BE49-F238E27FC236}">
                <a16:creationId xmlns:a16="http://schemas.microsoft.com/office/drawing/2014/main" id="{385D7AA1-48B4-44C1-AA8A-CF00CD931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66" y="3604905"/>
            <a:ext cx="6660493" cy="3102379"/>
          </a:xfrm>
          <a:prstGeom prst="rect">
            <a:avLst/>
          </a:prstGeom>
        </p:spPr>
      </p:pic>
      <p:pic>
        <p:nvPicPr>
          <p:cNvPr id="9" name="Picture 8" descr="A bird in a nest&#10;&#10;Description automatically generated">
            <a:extLst>
              <a:ext uri="{FF2B5EF4-FFF2-40B4-BE49-F238E27FC236}">
                <a16:creationId xmlns:a16="http://schemas.microsoft.com/office/drawing/2014/main" id="{D0413EE7-CEB5-ABA0-AC30-75F96063D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6536" y="3863181"/>
            <a:ext cx="4514634" cy="2098708"/>
          </a:xfrm>
          <a:prstGeom prst="rect">
            <a:avLst/>
          </a:prstGeom>
        </p:spPr>
      </p:pic>
    </p:spTree>
    <p:extLst>
      <p:ext uri="{BB962C8B-B14F-4D97-AF65-F5344CB8AC3E}">
        <p14:creationId xmlns:p14="http://schemas.microsoft.com/office/powerpoint/2010/main" val="2212939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warehouse with lots of flowers&#10;&#10;Description automatically generated">
            <a:extLst>
              <a:ext uri="{FF2B5EF4-FFF2-40B4-BE49-F238E27FC236}">
                <a16:creationId xmlns:a16="http://schemas.microsoft.com/office/drawing/2014/main" id="{8AC9054F-D357-8D67-41F2-E97367495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672" y="1014984"/>
            <a:ext cx="6096000" cy="4572000"/>
          </a:xfrm>
          <a:prstGeom prst="rect">
            <a:avLst/>
          </a:prstGeom>
        </p:spPr>
      </p:pic>
      <p:pic>
        <p:nvPicPr>
          <p:cNvPr id="5" name="Picture 4" descr="A statue of a person holding a flag&#10;&#10;Description automatically generated">
            <a:extLst>
              <a:ext uri="{FF2B5EF4-FFF2-40B4-BE49-F238E27FC236}">
                <a16:creationId xmlns:a16="http://schemas.microsoft.com/office/drawing/2014/main" id="{DF349541-CBFF-D7AB-5671-4355DDCC1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381000"/>
            <a:ext cx="4572000" cy="6096000"/>
          </a:xfrm>
          <a:prstGeom prst="rect">
            <a:avLst/>
          </a:prstGeom>
        </p:spPr>
      </p:pic>
    </p:spTree>
    <p:extLst>
      <p:ext uri="{BB962C8B-B14F-4D97-AF65-F5344CB8AC3E}">
        <p14:creationId xmlns:p14="http://schemas.microsoft.com/office/powerpoint/2010/main" val="105484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atues of men&#10;&#10;Description automatically generated">
            <a:extLst>
              <a:ext uri="{FF2B5EF4-FFF2-40B4-BE49-F238E27FC236}">
                <a16:creationId xmlns:a16="http://schemas.microsoft.com/office/drawing/2014/main" id="{CC37403A-BB72-06FD-0EB3-13CB660F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 y="216408"/>
            <a:ext cx="4572000" cy="6096000"/>
          </a:xfrm>
          <a:prstGeom prst="rect">
            <a:avLst/>
          </a:prstGeom>
        </p:spPr>
      </p:pic>
      <p:pic>
        <p:nvPicPr>
          <p:cNvPr id="5" name="Picture 4" descr="A statue of a person riding a horse&#10;&#10;Description automatically generated">
            <a:extLst>
              <a:ext uri="{FF2B5EF4-FFF2-40B4-BE49-F238E27FC236}">
                <a16:creationId xmlns:a16="http://schemas.microsoft.com/office/drawing/2014/main" id="{99F1F4E2-6A38-705C-BAE7-45B7A830E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0" y="79248"/>
            <a:ext cx="4572000" cy="6096000"/>
          </a:xfrm>
          <a:prstGeom prst="rect">
            <a:avLst/>
          </a:prstGeom>
        </p:spPr>
      </p:pic>
    </p:spTree>
    <p:extLst>
      <p:ext uri="{BB962C8B-B14F-4D97-AF65-F5344CB8AC3E}">
        <p14:creationId xmlns:p14="http://schemas.microsoft.com/office/powerpoint/2010/main" val="317953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uffed animals in a room&#10;&#10;Description automatically generated">
            <a:extLst>
              <a:ext uri="{FF2B5EF4-FFF2-40B4-BE49-F238E27FC236}">
                <a16:creationId xmlns:a16="http://schemas.microsoft.com/office/drawing/2014/main" id="{792E8AAC-B3A2-9474-D44C-037920F6F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97" y="466725"/>
            <a:ext cx="6096000" cy="2962275"/>
          </a:xfrm>
          <a:prstGeom prst="rect">
            <a:avLst/>
          </a:prstGeom>
        </p:spPr>
      </p:pic>
      <p:pic>
        <p:nvPicPr>
          <p:cNvPr id="5" name="Picture 4" descr="A person painting a wall&#10;&#10;Description automatically generated">
            <a:extLst>
              <a:ext uri="{FF2B5EF4-FFF2-40B4-BE49-F238E27FC236}">
                <a16:creationId xmlns:a16="http://schemas.microsoft.com/office/drawing/2014/main" id="{985734BC-9F9C-1E29-2CBC-D6CF2FBAD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884" y="3429000"/>
            <a:ext cx="6697374" cy="3143874"/>
          </a:xfrm>
          <a:prstGeom prst="rect">
            <a:avLst/>
          </a:prstGeom>
        </p:spPr>
      </p:pic>
    </p:spTree>
    <p:extLst>
      <p:ext uri="{BB962C8B-B14F-4D97-AF65-F5344CB8AC3E}">
        <p14:creationId xmlns:p14="http://schemas.microsoft.com/office/powerpoint/2010/main" val="1188839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splay of flowers and a statue&#10;&#10;Description automatically generated">
            <a:extLst>
              <a:ext uri="{FF2B5EF4-FFF2-40B4-BE49-F238E27FC236}">
                <a16:creationId xmlns:a16="http://schemas.microsoft.com/office/drawing/2014/main" id="{2773B2A6-8D95-9834-EDFF-F2866973C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34696"/>
            <a:ext cx="4572000" cy="6096000"/>
          </a:xfrm>
          <a:prstGeom prst="rect">
            <a:avLst/>
          </a:prstGeom>
        </p:spPr>
      </p:pic>
      <p:pic>
        <p:nvPicPr>
          <p:cNvPr id="5" name="Picture 4" descr="A statue of a bird in a garden&#10;&#10;Description automatically generated">
            <a:extLst>
              <a:ext uri="{FF2B5EF4-FFF2-40B4-BE49-F238E27FC236}">
                <a16:creationId xmlns:a16="http://schemas.microsoft.com/office/drawing/2014/main" id="{3E73AC8A-7564-4F0E-06C8-0C0EF34FD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080" y="234696"/>
            <a:ext cx="4572000" cy="6096000"/>
          </a:xfrm>
          <a:prstGeom prst="rect">
            <a:avLst/>
          </a:prstGeom>
        </p:spPr>
      </p:pic>
    </p:spTree>
    <p:extLst>
      <p:ext uri="{BB962C8B-B14F-4D97-AF65-F5344CB8AC3E}">
        <p14:creationId xmlns:p14="http://schemas.microsoft.com/office/powerpoint/2010/main" val="2133594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display of a large display&#10;&#10;Description automatically generated with medium confidence">
            <a:extLst>
              <a:ext uri="{FF2B5EF4-FFF2-40B4-BE49-F238E27FC236}">
                <a16:creationId xmlns:a16="http://schemas.microsoft.com/office/drawing/2014/main" id="{35CE3EAF-F317-F6C0-26B1-FE30A84A0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48" y="1502283"/>
            <a:ext cx="6096000" cy="3524250"/>
          </a:xfrm>
          <a:prstGeom prst="rect">
            <a:avLst/>
          </a:prstGeom>
        </p:spPr>
      </p:pic>
      <p:pic>
        <p:nvPicPr>
          <p:cNvPr id="5" name="Picture 4" descr="A large display of statues&#10;&#10;Description automatically generated">
            <a:extLst>
              <a:ext uri="{FF2B5EF4-FFF2-40B4-BE49-F238E27FC236}">
                <a16:creationId xmlns:a16="http://schemas.microsoft.com/office/drawing/2014/main" id="{1C7F53AB-B265-254F-8A4A-E0322B290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28" y="216408"/>
            <a:ext cx="4572000" cy="6096000"/>
          </a:xfrm>
          <a:prstGeom prst="rect">
            <a:avLst/>
          </a:prstGeom>
        </p:spPr>
      </p:pic>
    </p:spTree>
    <p:extLst>
      <p:ext uri="{BB962C8B-B14F-4D97-AF65-F5344CB8AC3E}">
        <p14:creationId xmlns:p14="http://schemas.microsoft.com/office/powerpoint/2010/main" val="2792804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om with a lot of objects&#10;&#10;Description automatically generated">
            <a:extLst>
              <a:ext uri="{FF2B5EF4-FFF2-40B4-BE49-F238E27FC236}">
                <a16:creationId xmlns:a16="http://schemas.microsoft.com/office/drawing/2014/main" id="{D1A37CC7-1D28-5852-D561-EB3DF0454A9B}"/>
              </a:ext>
            </a:extLst>
          </p:cNvPr>
          <p:cNvPicPr>
            <a:picLocks noChangeAspect="1"/>
          </p:cNvPicPr>
          <p:nvPr/>
        </p:nvPicPr>
        <p:blipFill>
          <a:blip r:embed="rId2">
            <a:extLst>
              <a:ext uri="{28A0092B-C50C-407E-A947-70E740481C1C}">
                <a14:useLocalDpi xmlns:a14="http://schemas.microsoft.com/office/drawing/2010/main" val="0"/>
              </a:ext>
            </a:extLst>
          </a:blip>
          <a:srcRect r="15625"/>
          <a:stretch/>
        </p:blipFill>
        <p:spPr>
          <a:xfrm rot="5400000">
            <a:off x="503767" y="952970"/>
            <a:ext cx="5571066" cy="4952059"/>
          </a:xfrm>
          <a:prstGeom prst="rect">
            <a:avLst/>
          </a:prstGeom>
        </p:spPr>
      </p:pic>
      <p:pic>
        <p:nvPicPr>
          <p:cNvPr id="5" name="Picture 4" descr="A large room with shelves of flowers&#10;&#10;Description automatically generated">
            <a:extLst>
              <a:ext uri="{FF2B5EF4-FFF2-40B4-BE49-F238E27FC236}">
                <a16:creationId xmlns:a16="http://schemas.microsoft.com/office/drawing/2014/main" id="{630898C9-EAC8-BB3A-889C-799C0B843A42}"/>
              </a:ext>
            </a:extLst>
          </p:cNvPr>
          <p:cNvPicPr>
            <a:picLocks noChangeAspect="1"/>
          </p:cNvPicPr>
          <p:nvPr/>
        </p:nvPicPr>
        <p:blipFill>
          <a:blip r:embed="rId3">
            <a:extLst>
              <a:ext uri="{28A0092B-C50C-407E-A947-70E740481C1C}">
                <a14:useLocalDpi xmlns:a14="http://schemas.microsoft.com/office/drawing/2010/main" val="0"/>
              </a:ext>
            </a:extLst>
          </a:blip>
          <a:srcRect r="15625"/>
          <a:stretch/>
        </p:blipFill>
        <p:spPr>
          <a:xfrm rot="5400000">
            <a:off x="6117165" y="952970"/>
            <a:ext cx="5571066" cy="4952059"/>
          </a:xfrm>
          <a:prstGeom prst="rect">
            <a:avLst/>
          </a:prstGeom>
        </p:spPr>
      </p:pic>
    </p:spTree>
    <p:extLst>
      <p:ext uri="{BB962C8B-B14F-4D97-AF65-F5344CB8AC3E}">
        <p14:creationId xmlns:p14="http://schemas.microsoft.com/office/powerpoint/2010/main" val="3903222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6097-830F-7C93-F300-211A4B946487}"/>
              </a:ext>
            </a:extLst>
          </p:cNvPr>
          <p:cNvSpPr>
            <a:spLocks noGrp="1"/>
          </p:cNvSpPr>
          <p:nvPr>
            <p:ph type="title"/>
          </p:nvPr>
        </p:nvSpPr>
        <p:spPr>
          <a:xfrm>
            <a:off x="0" y="365125"/>
            <a:ext cx="5991930" cy="6492875"/>
          </a:xfrm>
        </p:spPr>
        <p:txBody>
          <a:bodyPr>
            <a:normAutofit fontScale="90000"/>
          </a:bodyPr>
          <a:lstStyle/>
          <a:p>
            <a:pPr algn="ctr"/>
            <a:r>
              <a:rPr lang="en-US" dirty="0">
                <a:latin typeface="Calibri" panose="020F0502020204030204" pitchFamily="34" charset="0"/>
                <a:ea typeface="Calibri" panose="020F0502020204030204" pitchFamily="34" charset="0"/>
                <a:cs typeface="Calibri" panose="020F0502020204030204" pitchFamily="34" charset="0"/>
              </a:rPr>
              <a:t>This year’s 5.5-mile parade had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39 rose-covered floats,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16 equestrian teams, 24 marching bands, and the Grand Marshal was Billie Jean King, a former world No. 1tennis player, who put an emphasis on equal pay for woman into the national spotlight.</a:t>
            </a:r>
          </a:p>
        </p:txBody>
      </p:sp>
      <p:sp>
        <p:nvSpPr>
          <p:cNvPr id="3" name="Content Placeholder 2">
            <a:extLst>
              <a:ext uri="{FF2B5EF4-FFF2-40B4-BE49-F238E27FC236}">
                <a16:creationId xmlns:a16="http://schemas.microsoft.com/office/drawing/2014/main" id="{ED778A01-E133-0398-EAB6-B275E3D747D1}"/>
              </a:ext>
            </a:extLst>
          </p:cNvPr>
          <p:cNvSpPr>
            <a:spLocks noGrp="1"/>
          </p:cNvSpPr>
          <p:nvPr>
            <p:ph sz="half" idx="1"/>
          </p:nvPr>
        </p:nvSpPr>
        <p:spPr>
          <a:xfrm>
            <a:off x="1054131" y="469802"/>
            <a:ext cx="5181600" cy="3484360"/>
          </a:xfrm>
        </p:spPr>
        <p:txBody>
          <a:bodyPr/>
          <a:lstStyle/>
          <a:p>
            <a:pPr marL="0" indent="0">
              <a:buNone/>
            </a:pPr>
            <a:endParaRPr lang="en-US" dirty="0"/>
          </a:p>
        </p:txBody>
      </p:sp>
      <p:pic>
        <p:nvPicPr>
          <p:cNvPr id="6" name="Content Placeholder 5" descr="A large float with birds and plants&#10;&#10;Description automatically generated">
            <a:extLst>
              <a:ext uri="{FF2B5EF4-FFF2-40B4-BE49-F238E27FC236}">
                <a16:creationId xmlns:a16="http://schemas.microsoft.com/office/drawing/2014/main" id="{C846F854-92FD-43C7-0FF2-638D97B587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1930" y="365125"/>
            <a:ext cx="2529183" cy="2084282"/>
          </a:xfrm>
        </p:spPr>
      </p:pic>
      <p:pic>
        <p:nvPicPr>
          <p:cNvPr id="8" name="Picture 7" descr="A blue car with flowers on the side&#10;&#10;Description automatically generated">
            <a:extLst>
              <a:ext uri="{FF2B5EF4-FFF2-40B4-BE49-F238E27FC236}">
                <a16:creationId xmlns:a16="http://schemas.microsoft.com/office/drawing/2014/main" id="{67C261DC-6BF2-0BB3-A145-F09DB5724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456" y="4821140"/>
            <a:ext cx="3285587" cy="1591456"/>
          </a:xfrm>
          <a:prstGeom prst="rect">
            <a:avLst/>
          </a:prstGeom>
        </p:spPr>
      </p:pic>
      <p:pic>
        <p:nvPicPr>
          <p:cNvPr id="10" name="Picture 9" descr="A group of horses pulling a wagon&#10;&#10;Description automatically generated">
            <a:extLst>
              <a:ext uri="{FF2B5EF4-FFF2-40B4-BE49-F238E27FC236}">
                <a16:creationId xmlns:a16="http://schemas.microsoft.com/office/drawing/2014/main" id="{B6A9D4C7-C3E6-44BC-296C-B3FFECE4C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749" y="1173863"/>
            <a:ext cx="2832687" cy="2128941"/>
          </a:xfrm>
          <a:prstGeom prst="rect">
            <a:avLst/>
          </a:prstGeom>
        </p:spPr>
      </p:pic>
      <p:pic>
        <p:nvPicPr>
          <p:cNvPr id="12" name="Picture 11" descr="A marching band in a parade&#10;&#10;Description automatically generated">
            <a:extLst>
              <a:ext uri="{FF2B5EF4-FFF2-40B4-BE49-F238E27FC236}">
                <a16:creationId xmlns:a16="http://schemas.microsoft.com/office/drawing/2014/main" id="{2636AA63-BA57-89FE-477C-E8C584261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731" y="2867766"/>
            <a:ext cx="3222060" cy="1953374"/>
          </a:xfrm>
          <a:prstGeom prst="rect">
            <a:avLst/>
          </a:prstGeom>
        </p:spPr>
      </p:pic>
    </p:spTree>
    <p:extLst>
      <p:ext uri="{BB962C8B-B14F-4D97-AF65-F5344CB8AC3E}">
        <p14:creationId xmlns:p14="http://schemas.microsoft.com/office/powerpoint/2010/main" val="759898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30900-C6C0-F415-FC81-839CC545B551}"/>
              </a:ext>
            </a:extLst>
          </p:cNvPr>
          <p:cNvSpPr txBox="1"/>
          <p:nvPr/>
        </p:nvSpPr>
        <p:spPr>
          <a:xfrm rot="10800000" flipV="1">
            <a:off x="566928" y="1095486"/>
            <a:ext cx="4937760" cy="4524315"/>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Types of glue used</a:t>
            </a:r>
          </a:p>
          <a:p>
            <a:endParaRPr lang="en-US" sz="3200" dirty="0">
              <a:latin typeface="Calibri" panose="020F0502020204030204" pitchFamily="34" charset="0"/>
              <a:ea typeface="Calibri" panose="020F0502020204030204" pitchFamily="34" charset="0"/>
              <a:cs typeface="Calibri" panose="020F0502020204030204" pitchFamily="34" charset="0"/>
            </a:endParaRPr>
          </a:p>
          <a:p>
            <a:r>
              <a:rPr lang="en-US" sz="3200" dirty="0">
                <a:latin typeface="Calibri" panose="020F0502020204030204" pitchFamily="34" charset="0"/>
                <a:ea typeface="Calibri" panose="020F0502020204030204" pitchFamily="34" charset="0"/>
                <a:cs typeface="Calibri" panose="020F0502020204030204" pitchFamily="34" charset="0"/>
              </a:rPr>
              <a:t>White Glue</a:t>
            </a:r>
          </a:p>
          <a:p>
            <a:r>
              <a:rPr lang="en-US" sz="3200" dirty="0">
                <a:latin typeface="Calibri" panose="020F0502020204030204" pitchFamily="34" charset="0"/>
                <a:ea typeface="Calibri" panose="020F0502020204030204" pitchFamily="34" charset="0"/>
                <a:cs typeface="Calibri" panose="020F0502020204030204" pitchFamily="34" charset="0"/>
              </a:rPr>
              <a:t>Rubber Cement</a:t>
            </a:r>
          </a:p>
          <a:p>
            <a:r>
              <a:rPr lang="en-US" sz="3200" dirty="0">
                <a:latin typeface="Calibri" panose="020F0502020204030204" pitchFamily="34" charset="0"/>
                <a:ea typeface="Calibri" panose="020F0502020204030204" pitchFamily="34" charset="0"/>
                <a:cs typeface="Calibri" panose="020F0502020204030204" pitchFamily="34" charset="0"/>
              </a:rPr>
              <a:t>Contact Cement</a:t>
            </a:r>
          </a:p>
          <a:p>
            <a:r>
              <a:rPr lang="en-US" sz="3200" dirty="0">
                <a:latin typeface="Calibri" panose="020F0502020204030204" pitchFamily="34" charset="0"/>
                <a:ea typeface="Calibri" panose="020F0502020204030204" pitchFamily="34" charset="0"/>
                <a:cs typeface="Calibri" panose="020F0502020204030204" pitchFamily="34" charset="0"/>
              </a:rPr>
              <a:t>Sticky Glue</a:t>
            </a:r>
          </a:p>
          <a:p>
            <a:r>
              <a:rPr lang="en-US" sz="3200" dirty="0">
                <a:latin typeface="Calibri" panose="020F0502020204030204" pitchFamily="34" charset="0"/>
                <a:ea typeface="Calibri" panose="020F0502020204030204" pitchFamily="34" charset="0"/>
                <a:cs typeface="Calibri" panose="020F0502020204030204" pitchFamily="34" charset="0"/>
              </a:rPr>
              <a:t>Adhesive Spray</a:t>
            </a:r>
          </a:p>
          <a:p>
            <a:r>
              <a:rPr lang="en-US" sz="3200" dirty="0">
                <a:latin typeface="Calibri" panose="020F0502020204030204" pitchFamily="34" charset="0"/>
                <a:ea typeface="Calibri" panose="020F0502020204030204" pitchFamily="34" charset="0"/>
                <a:cs typeface="Calibri" panose="020F0502020204030204" pitchFamily="34" charset="0"/>
              </a:rPr>
              <a:t>Hot Pay Glue</a:t>
            </a:r>
          </a:p>
          <a:p>
            <a:r>
              <a:rPr lang="en-US" sz="3200" dirty="0">
                <a:latin typeface="Calibri" panose="020F0502020204030204" pitchFamily="34" charset="0"/>
                <a:ea typeface="Calibri" panose="020F0502020204030204" pitchFamily="34" charset="0"/>
                <a:cs typeface="Calibri" panose="020F0502020204030204" pitchFamily="34" charset="0"/>
              </a:rPr>
              <a:t>Quick-setting “oasis” Glue</a:t>
            </a:r>
          </a:p>
        </p:txBody>
      </p:sp>
      <p:pic>
        <p:nvPicPr>
          <p:cNvPr id="4" name="Picture 3" descr="A group of people working in a warehouse&#10;&#10;Description automatically generated">
            <a:extLst>
              <a:ext uri="{FF2B5EF4-FFF2-40B4-BE49-F238E27FC236}">
                <a16:creationId xmlns:a16="http://schemas.microsoft.com/office/drawing/2014/main" id="{AE07AEB3-0D45-6D25-446A-02D7389BC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192" y="1095486"/>
            <a:ext cx="6921912" cy="4758595"/>
          </a:xfrm>
          <a:prstGeom prst="rect">
            <a:avLst/>
          </a:prstGeom>
        </p:spPr>
      </p:pic>
      <p:sp>
        <p:nvSpPr>
          <p:cNvPr id="5" name="TextBox 4">
            <a:extLst>
              <a:ext uri="{FF2B5EF4-FFF2-40B4-BE49-F238E27FC236}">
                <a16:creationId xmlns:a16="http://schemas.microsoft.com/office/drawing/2014/main" id="{4175D70E-2077-3124-4AF3-BA402A6D4B3F}"/>
              </a:ext>
            </a:extLst>
          </p:cNvPr>
          <p:cNvSpPr txBox="1"/>
          <p:nvPr/>
        </p:nvSpPr>
        <p:spPr>
          <a:xfrm>
            <a:off x="5319900" y="438913"/>
            <a:ext cx="5854068" cy="584775"/>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Glue Station</a:t>
            </a:r>
          </a:p>
        </p:txBody>
      </p:sp>
    </p:spTree>
    <p:extLst>
      <p:ext uri="{BB962C8B-B14F-4D97-AF65-F5344CB8AC3E}">
        <p14:creationId xmlns:p14="http://schemas.microsoft.com/office/powerpoint/2010/main" val="1567316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float with birds and plants&#10;&#10;Description automatically generated">
            <a:extLst>
              <a:ext uri="{FF2B5EF4-FFF2-40B4-BE49-F238E27FC236}">
                <a16:creationId xmlns:a16="http://schemas.microsoft.com/office/drawing/2014/main" id="{3BEAE121-AD31-AF41-5E74-8776A5F0C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265" y="1534858"/>
            <a:ext cx="8013470" cy="4902344"/>
          </a:xfrm>
          <a:prstGeom prst="rect">
            <a:avLst/>
          </a:prstGeom>
        </p:spPr>
      </p:pic>
      <p:sp>
        <p:nvSpPr>
          <p:cNvPr id="8" name="TextBox 7">
            <a:extLst>
              <a:ext uri="{FF2B5EF4-FFF2-40B4-BE49-F238E27FC236}">
                <a16:creationId xmlns:a16="http://schemas.microsoft.com/office/drawing/2014/main" id="{2D085194-5848-3C43-0F40-2ED46EA2A08E}"/>
              </a:ext>
            </a:extLst>
          </p:cNvPr>
          <p:cNvSpPr txBox="1"/>
          <p:nvPr/>
        </p:nvSpPr>
        <p:spPr>
          <a:xfrm>
            <a:off x="581891" y="219456"/>
            <a:ext cx="11195581" cy="1077218"/>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The City of Torrance’s float was designed by a high school student. “What a Beautiful Day”</a:t>
            </a:r>
          </a:p>
        </p:txBody>
      </p:sp>
    </p:spTree>
    <p:extLst>
      <p:ext uri="{BB962C8B-B14F-4D97-AF65-F5344CB8AC3E}">
        <p14:creationId xmlns:p14="http://schemas.microsoft.com/office/powerpoint/2010/main" val="3558440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0278AE-C62A-3610-2127-E5F5BEDC2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470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lant&#10;&#10;Description automatically generated">
            <a:extLst>
              <a:ext uri="{FF2B5EF4-FFF2-40B4-BE49-F238E27FC236}">
                <a16:creationId xmlns:a16="http://schemas.microsoft.com/office/drawing/2014/main" id="{51EE4A50-672F-79CB-89EB-C9D545940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40" y="453894"/>
            <a:ext cx="2616704" cy="5688489"/>
          </a:xfrm>
          <a:prstGeom prst="rect">
            <a:avLst/>
          </a:prstGeom>
        </p:spPr>
      </p:pic>
      <p:pic>
        <p:nvPicPr>
          <p:cNvPr id="3" name="Picture 2" descr="A parrot statue in a garden&#10;&#10;Description automatically generated">
            <a:extLst>
              <a:ext uri="{FF2B5EF4-FFF2-40B4-BE49-F238E27FC236}">
                <a16:creationId xmlns:a16="http://schemas.microsoft.com/office/drawing/2014/main" id="{9B3B463F-1364-2100-1736-096526019088}"/>
              </a:ext>
            </a:extLst>
          </p:cNvPr>
          <p:cNvPicPr>
            <a:picLocks noChangeAspect="1"/>
          </p:cNvPicPr>
          <p:nvPr/>
        </p:nvPicPr>
        <p:blipFill>
          <a:blip r:embed="rId4">
            <a:extLst>
              <a:ext uri="{28A0092B-C50C-407E-A947-70E740481C1C}">
                <a14:useLocalDpi xmlns:a14="http://schemas.microsoft.com/office/drawing/2010/main" val="0"/>
              </a:ext>
            </a:extLst>
          </a:blip>
          <a:srcRect r="3445"/>
          <a:stretch/>
        </p:blipFill>
        <p:spPr>
          <a:xfrm>
            <a:off x="3456384" y="453894"/>
            <a:ext cx="2513897" cy="3471454"/>
          </a:xfrm>
          <a:prstGeom prst="rect">
            <a:avLst/>
          </a:prstGeom>
        </p:spPr>
      </p:pic>
      <p:cxnSp>
        <p:nvCxnSpPr>
          <p:cNvPr id="28" name="Straight Connector 2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statue of a bird in a garden&#10;&#10;Description automatically generated">
            <a:extLst>
              <a:ext uri="{FF2B5EF4-FFF2-40B4-BE49-F238E27FC236}">
                <a16:creationId xmlns:a16="http://schemas.microsoft.com/office/drawing/2014/main" id="{A00C5D9E-290A-F46A-68BD-F04426093D71}"/>
              </a:ext>
            </a:extLst>
          </p:cNvPr>
          <p:cNvPicPr>
            <a:picLocks noChangeAspect="1"/>
          </p:cNvPicPr>
          <p:nvPr/>
        </p:nvPicPr>
        <p:blipFill>
          <a:blip r:embed="rId5">
            <a:extLst>
              <a:ext uri="{28A0092B-C50C-407E-A947-70E740481C1C}">
                <a14:useLocalDpi xmlns:a14="http://schemas.microsoft.com/office/drawing/2010/main" val="0"/>
              </a:ext>
            </a:extLst>
          </a:blip>
          <a:srcRect l="5154" r="982"/>
          <a:stretch/>
        </p:blipFill>
        <p:spPr>
          <a:xfrm>
            <a:off x="4111870" y="3953371"/>
            <a:ext cx="2513897" cy="2450735"/>
          </a:xfrm>
          <a:prstGeom prst="rect">
            <a:avLst/>
          </a:prstGeom>
        </p:spPr>
      </p:pic>
      <p:sp>
        <p:nvSpPr>
          <p:cNvPr id="4" name="TextBox 3">
            <a:extLst>
              <a:ext uri="{FF2B5EF4-FFF2-40B4-BE49-F238E27FC236}">
                <a16:creationId xmlns:a16="http://schemas.microsoft.com/office/drawing/2014/main" id="{8E39B6B2-9F0E-1874-6D55-68B9FCEA5746}"/>
              </a:ext>
            </a:extLst>
          </p:cNvPr>
          <p:cNvSpPr txBox="1"/>
          <p:nvPr/>
        </p:nvSpPr>
        <p:spPr>
          <a:xfrm>
            <a:off x="7559853" y="2543364"/>
            <a:ext cx="3953974" cy="3599019"/>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Parrot is detailed in statice, blue delphinium and red anthurium petals.</a:t>
            </a:r>
          </a:p>
        </p:txBody>
      </p:sp>
    </p:spTree>
    <p:extLst>
      <p:ext uri="{BB962C8B-B14F-4D97-AF65-F5344CB8AC3E}">
        <p14:creationId xmlns:p14="http://schemas.microsoft.com/office/powerpoint/2010/main" val="2122531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urtle sculpture with flowers&#10;&#10;Description automatically generated">
            <a:extLst>
              <a:ext uri="{FF2B5EF4-FFF2-40B4-BE49-F238E27FC236}">
                <a16:creationId xmlns:a16="http://schemas.microsoft.com/office/drawing/2014/main" id="{114065B2-DC9F-FCB6-5AAA-384D53CE0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28600"/>
            <a:ext cx="6522720" cy="6482751"/>
          </a:xfrm>
          <a:prstGeom prst="rect">
            <a:avLst/>
          </a:prstGeom>
        </p:spPr>
      </p:pic>
      <p:sp>
        <p:nvSpPr>
          <p:cNvPr id="4" name="TextBox 3">
            <a:extLst>
              <a:ext uri="{FF2B5EF4-FFF2-40B4-BE49-F238E27FC236}">
                <a16:creationId xmlns:a16="http://schemas.microsoft.com/office/drawing/2014/main" id="{35335EB3-72A2-8F99-458B-13C2EA31DE80}"/>
              </a:ext>
            </a:extLst>
          </p:cNvPr>
          <p:cNvSpPr txBox="1"/>
          <p:nvPr/>
        </p:nvSpPr>
        <p:spPr>
          <a:xfrm>
            <a:off x="8919713" y="228600"/>
            <a:ext cx="2156604" cy="5509200"/>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The sea turtle glides above the blue irises and hydrangea petals. His back is adored with green peppers</a:t>
            </a:r>
          </a:p>
        </p:txBody>
      </p:sp>
    </p:spTree>
    <p:extLst>
      <p:ext uri="{BB962C8B-B14F-4D97-AF65-F5344CB8AC3E}">
        <p14:creationId xmlns:p14="http://schemas.microsoft.com/office/powerpoint/2010/main" val="1425126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at of flowers and a crocodile&#10;&#10;Description automatically generated">
            <a:extLst>
              <a:ext uri="{FF2B5EF4-FFF2-40B4-BE49-F238E27FC236}">
                <a16:creationId xmlns:a16="http://schemas.microsoft.com/office/drawing/2014/main" id="{1B5545EF-7A42-A130-DD17-B727561B9774}"/>
              </a:ext>
            </a:extLst>
          </p:cNvPr>
          <p:cNvPicPr>
            <a:picLocks noChangeAspect="1"/>
          </p:cNvPicPr>
          <p:nvPr/>
        </p:nvPicPr>
        <p:blipFill>
          <a:blip r:embed="rId2">
            <a:extLst>
              <a:ext uri="{28A0092B-C50C-407E-A947-70E740481C1C}">
                <a14:useLocalDpi xmlns:a14="http://schemas.microsoft.com/office/drawing/2010/main" val="0"/>
              </a:ext>
            </a:extLst>
          </a:blip>
          <a:srcRect l="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7" name="Freeform: Shape 1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BFC76199-85F0-9DEA-677C-29CAC7650CCC}"/>
              </a:ext>
            </a:extLst>
          </p:cNvPr>
          <p:cNvSpPr txBox="1"/>
          <p:nvPr/>
        </p:nvSpPr>
        <p:spPr>
          <a:xfrm>
            <a:off x="424815" y="568411"/>
            <a:ext cx="2719578" cy="348276"/>
          </a:xfrm>
          <a:prstGeom prst="rect">
            <a:avLst/>
          </a:prstGeom>
        </p:spPr>
        <p:txBody>
          <a:bodyPr vert="horz" lIns="91440" tIns="45720" rIns="91440" bIns="45720" rtlCol="0" anchor="t">
            <a:noAutofit/>
          </a:bodyPr>
          <a:lstStyle/>
          <a:p>
            <a:pPr indent="-228600" algn="ctr">
              <a:lnSpc>
                <a:spcPct val="90000"/>
              </a:lnSpc>
              <a:spcAft>
                <a:spcPts val="6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The float from Louisiana, “Celebration Gator,” featured a giant alligator crafted from lime slices, broccoli florets, </a:t>
            </a:r>
            <a:r>
              <a:rPr lang="en-US" sz="3200" dirty="0" err="1">
                <a:latin typeface="Calibri" panose="020F0502020204030204" pitchFamily="34" charset="0"/>
                <a:ea typeface="Calibri" panose="020F0502020204030204" pitchFamily="34" charset="0"/>
                <a:cs typeface="Calibri" panose="020F0502020204030204" pitchFamily="34" charset="0"/>
              </a:rPr>
              <a:t>ti</a:t>
            </a:r>
            <a:r>
              <a:rPr lang="en-US" sz="3200" dirty="0">
                <a:latin typeface="Calibri" panose="020F0502020204030204" pitchFamily="34" charset="0"/>
                <a:ea typeface="Calibri" panose="020F0502020204030204" pitchFamily="34" charset="0"/>
                <a:cs typeface="Calibri" panose="020F0502020204030204" pitchFamily="34" charset="0"/>
              </a:rPr>
              <a:t> leaves, and bell peppers. </a:t>
            </a:r>
          </a:p>
        </p:txBody>
      </p:sp>
    </p:spTree>
    <p:extLst>
      <p:ext uri="{BB962C8B-B14F-4D97-AF65-F5344CB8AC3E}">
        <p14:creationId xmlns:p14="http://schemas.microsoft.com/office/powerpoint/2010/main" val="1381072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rge alligator shaped float with a crown and flowers&#10;&#10;Description automatically generated">
            <a:extLst>
              <a:ext uri="{FF2B5EF4-FFF2-40B4-BE49-F238E27FC236}">
                <a16:creationId xmlns:a16="http://schemas.microsoft.com/office/drawing/2014/main" id="{B77B0DE5-3A7B-21BF-B3C3-3FC9A015A886}"/>
              </a:ext>
            </a:extLst>
          </p:cNvPr>
          <p:cNvPicPr>
            <a:picLocks noChangeAspect="1"/>
          </p:cNvPicPr>
          <p:nvPr/>
        </p:nvPicPr>
        <p:blipFill>
          <a:blip r:embed="rId2">
            <a:extLst>
              <a:ext uri="{28A0092B-C50C-407E-A947-70E740481C1C}">
                <a14:useLocalDpi xmlns:a14="http://schemas.microsoft.com/office/drawing/2010/main" val="0"/>
              </a:ext>
            </a:extLst>
          </a:blip>
          <a:srcRect t="18055" r="1" b="8344"/>
          <a:stretch/>
        </p:blipFill>
        <p:spPr>
          <a:xfrm>
            <a:off x="196850" y="173518"/>
            <a:ext cx="11798300" cy="6512763"/>
          </a:xfrm>
          <a:prstGeom prst="rect">
            <a:avLst/>
          </a:prstGeom>
        </p:spPr>
      </p:pic>
    </p:spTree>
    <p:extLst>
      <p:ext uri="{BB962C8B-B14F-4D97-AF65-F5344CB8AC3E}">
        <p14:creationId xmlns:p14="http://schemas.microsoft.com/office/powerpoint/2010/main" val="2477849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butterfly made of flowers&#10;&#10;Description automatically generated">
            <a:extLst>
              <a:ext uri="{FF2B5EF4-FFF2-40B4-BE49-F238E27FC236}">
                <a16:creationId xmlns:a16="http://schemas.microsoft.com/office/drawing/2014/main" id="{B91D33D3-5FDB-0B02-2FF3-091CF6CA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561" y="368300"/>
            <a:ext cx="4572000" cy="3429000"/>
          </a:xfrm>
          <a:prstGeom prst="rect">
            <a:avLst/>
          </a:prstGeom>
        </p:spPr>
      </p:pic>
      <p:pic>
        <p:nvPicPr>
          <p:cNvPr id="5" name="Picture 4" descr="A frog made of flowers&#10;&#10;Description automatically generated">
            <a:extLst>
              <a:ext uri="{FF2B5EF4-FFF2-40B4-BE49-F238E27FC236}">
                <a16:creationId xmlns:a16="http://schemas.microsoft.com/office/drawing/2014/main" id="{3324CC2E-F16D-122A-09BD-EA28BC69E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561" y="956734"/>
            <a:ext cx="3708398" cy="4944531"/>
          </a:xfrm>
          <a:prstGeom prst="rect">
            <a:avLst/>
          </a:prstGeom>
        </p:spPr>
      </p:pic>
      <p:pic>
        <p:nvPicPr>
          <p:cNvPr id="7" name="Picture 6" descr="A frog made of leaves&#10;&#10;Description automatically generated">
            <a:extLst>
              <a:ext uri="{FF2B5EF4-FFF2-40B4-BE49-F238E27FC236}">
                <a16:creationId xmlns:a16="http://schemas.microsoft.com/office/drawing/2014/main" id="{1CAA8BB3-0F3E-B1BA-1F7D-6EBDAE88A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 y="2082800"/>
            <a:ext cx="3261360" cy="4348480"/>
          </a:xfrm>
          <a:prstGeom prst="rect">
            <a:avLst/>
          </a:prstGeom>
        </p:spPr>
      </p:pic>
    </p:spTree>
    <p:extLst>
      <p:ext uri="{BB962C8B-B14F-4D97-AF65-F5344CB8AC3E}">
        <p14:creationId xmlns:p14="http://schemas.microsoft.com/office/powerpoint/2010/main" val="553715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oat in a parade&#10;&#10;Description automatically generated">
            <a:extLst>
              <a:ext uri="{FF2B5EF4-FFF2-40B4-BE49-F238E27FC236}">
                <a16:creationId xmlns:a16="http://schemas.microsoft.com/office/drawing/2014/main" id="{0B74C4A3-BFC1-0035-675D-0E002C878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48000" y="1143000"/>
            <a:ext cx="6096000" cy="4572000"/>
          </a:xfrm>
          <a:prstGeom prst="rect">
            <a:avLst/>
          </a:prstGeom>
        </p:spPr>
      </p:pic>
    </p:spTree>
    <p:extLst>
      <p:ext uri="{BB962C8B-B14F-4D97-AF65-F5344CB8AC3E}">
        <p14:creationId xmlns:p14="http://schemas.microsoft.com/office/powerpoint/2010/main" val="97651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and person posing for a picture&#10;&#10;Description automatically generated">
            <a:extLst>
              <a:ext uri="{FF2B5EF4-FFF2-40B4-BE49-F238E27FC236}">
                <a16:creationId xmlns:a16="http://schemas.microsoft.com/office/drawing/2014/main" id="{CB0971B2-CA7A-03FA-2A1F-28FD5AD0D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55258" y="965864"/>
            <a:ext cx="6586529" cy="4939897"/>
          </a:xfrm>
          <a:prstGeom prst="rect">
            <a:avLst/>
          </a:prstGeom>
        </p:spPr>
      </p:pic>
      <p:sp>
        <p:nvSpPr>
          <p:cNvPr id="5" name="TextBox 4">
            <a:extLst>
              <a:ext uri="{FF2B5EF4-FFF2-40B4-BE49-F238E27FC236}">
                <a16:creationId xmlns:a16="http://schemas.microsoft.com/office/drawing/2014/main" id="{3C18C080-9DB5-A511-89F7-115A8F770B57}"/>
              </a:ext>
            </a:extLst>
          </p:cNvPr>
          <p:cNvSpPr txBox="1"/>
          <p:nvPr/>
        </p:nvSpPr>
        <p:spPr>
          <a:xfrm rot="20749197">
            <a:off x="1027982" y="1729951"/>
            <a:ext cx="3624134" cy="1569660"/>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This gentleman was a float rider for the Louisiana float.  </a:t>
            </a:r>
          </a:p>
        </p:txBody>
      </p:sp>
    </p:spTree>
    <p:extLst>
      <p:ext uri="{BB962C8B-B14F-4D97-AF65-F5344CB8AC3E}">
        <p14:creationId xmlns:p14="http://schemas.microsoft.com/office/powerpoint/2010/main" val="133544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id="{1206B665-41C3-EA03-BA56-12351FAC3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501" y="1025072"/>
            <a:ext cx="5615014" cy="2403928"/>
          </a:xfrm>
          <a:prstGeom prst="rect">
            <a:avLst/>
          </a:prstGeom>
        </p:spPr>
      </p:pic>
      <p:pic>
        <p:nvPicPr>
          <p:cNvPr id="5" name="Picture 4" descr="A stadium with a blue sign&#10;&#10;Description automatically generated with medium confidence">
            <a:extLst>
              <a:ext uri="{FF2B5EF4-FFF2-40B4-BE49-F238E27FC236}">
                <a16:creationId xmlns:a16="http://schemas.microsoft.com/office/drawing/2014/main" id="{3B38F4DE-725D-19BA-2275-7B9A939F2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515" y="1143000"/>
            <a:ext cx="6096000" cy="4572000"/>
          </a:xfrm>
          <a:prstGeom prst="rect">
            <a:avLst/>
          </a:prstGeom>
        </p:spPr>
      </p:pic>
      <p:sp>
        <p:nvSpPr>
          <p:cNvPr id="9" name="TextBox 8">
            <a:extLst>
              <a:ext uri="{FF2B5EF4-FFF2-40B4-BE49-F238E27FC236}">
                <a16:creationId xmlns:a16="http://schemas.microsoft.com/office/drawing/2014/main" id="{012B43F2-2AE1-48C2-A294-E8DBFF92F5C0}"/>
              </a:ext>
            </a:extLst>
          </p:cNvPr>
          <p:cNvSpPr txBox="1"/>
          <p:nvPr/>
        </p:nvSpPr>
        <p:spPr>
          <a:xfrm>
            <a:off x="6576986" y="3950208"/>
            <a:ext cx="5615014" cy="2062103"/>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Assigned stadium seating is purchased months before the parade day, ranging $75 to $125 per seat.</a:t>
            </a:r>
          </a:p>
        </p:txBody>
      </p:sp>
    </p:spTree>
    <p:extLst>
      <p:ext uri="{BB962C8B-B14F-4D97-AF65-F5344CB8AC3E}">
        <p14:creationId xmlns:p14="http://schemas.microsoft.com/office/powerpoint/2010/main" val="378688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logo&#10;&#10;Description automatically generated">
            <a:extLst>
              <a:ext uri="{FF2B5EF4-FFF2-40B4-BE49-F238E27FC236}">
                <a16:creationId xmlns:a16="http://schemas.microsoft.com/office/drawing/2014/main" id="{ABC0F30B-85F2-16E7-C41D-71585E2FF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06" y="0"/>
            <a:ext cx="6360388" cy="6858000"/>
          </a:xfrm>
          <a:prstGeom prst="rect">
            <a:avLst/>
          </a:prstGeom>
        </p:spPr>
      </p:pic>
      <p:sp>
        <p:nvSpPr>
          <p:cNvPr id="4" name="TextBox 3">
            <a:extLst>
              <a:ext uri="{FF2B5EF4-FFF2-40B4-BE49-F238E27FC236}">
                <a16:creationId xmlns:a16="http://schemas.microsoft.com/office/drawing/2014/main" id="{6840C5D3-AA4D-9E9C-4D00-9AFBC7F441D2}"/>
              </a:ext>
            </a:extLst>
          </p:cNvPr>
          <p:cNvSpPr txBox="1"/>
          <p:nvPr/>
        </p:nvSpPr>
        <p:spPr>
          <a:xfrm>
            <a:off x="7716261" y="-15875"/>
            <a:ext cx="3968402" cy="6463308"/>
          </a:xfrm>
          <a:prstGeom prst="rect">
            <a:avLst/>
          </a:prstGeom>
          <a:noFill/>
        </p:spPr>
        <p:txBody>
          <a:bodyPr wrap="square" rtlCol="0">
            <a:spAutoFit/>
          </a:bodyPr>
          <a:lstStyle/>
          <a:p>
            <a:pPr algn="ctr"/>
            <a:endParaRPr lang="en-US" sz="6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6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year's theme was</a:t>
            </a:r>
          </a:p>
          <a:p>
            <a:pPr algn="ctr"/>
            <a:r>
              <a:rPr lang="en-US" sz="6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6600" b="1" dirty="0">
                <a:solidFill>
                  <a:srgbClr val="000000"/>
                </a:solidFill>
                <a:latin typeface="Calibri" panose="020F0502020204030204" pitchFamily="34" charset="0"/>
                <a:ea typeface="Calibri" panose="020F0502020204030204" pitchFamily="34" charset="0"/>
                <a:cs typeface="Calibri" panose="020F0502020204030204" pitchFamily="34" charset="0"/>
              </a:rPr>
              <a:t>“Best Day Ever”</a:t>
            </a:r>
          </a:p>
          <a:p>
            <a:endParaRPr lang="en-US" dirty="0"/>
          </a:p>
        </p:txBody>
      </p:sp>
    </p:spTree>
    <p:extLst>
      <p:ext uri="{BB962C8B-B14F-4D97-AF65-F5344CB8AC3E}">
        <p14:creationId xmlns:p14="http://schemas.microsoft.com/office/powerpoint/2010/main" val="2058800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3BF35-646D-AD98-882C-1975AC382E6F}"/>
              </a:ext>
            </a:extLst>
          </p:cNvPr>
          <p:cNvSpPr>
            <a:spLocks noGrp="1"/>
          </p:cNvSpPr>
          <p:nvPr>
            <p:ph type="title"/>
          </p:nvPr>
        </p:nvSpPr>
        <p:spPr>
          <a:xfrm>
            <a:off x="1001684" y="170411"/>
            <a:ext cx="10178934" cy="1682839"/>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Stadium seats are installed along the complete parade route, even in residential areas.</a:t>
            </a:r>
          </a:p>
        </p:txBody>
      </p:sp>
      <p:pic>
        <p:nvPicPr>
          <p:cNvPr id="8" name="Picture 7" descr="A sidewalk with a fence and chairs&#10;&#10;Description automatically generated">
            <a:extLst>
              <a:ext uri="{FF2B5EF4-FFF2-40B4-BE49-F238E27FC236}">
                <a16:creationId xmlns:a16="http://schemas.microsoft.com/office/drawing/2014/main" id="{4876C986-B504-5CA2-1118-A81D0E0B06C5}"/>
              </a:ext>
            </a:extLst>
          </p:cNvPr>
          <p:cNvPicPr>
            <a:picLocks noChangeAspect="1"/>
          </p:cNvPicPr>
          <p:nvPr/>
        </p:nvPicPr>
        <p:blipFill>
          <a:blip r:embed="rId2">
            <a:extLst>
              <a:ext uri="{28A0092B-C50C-407E-A947-70E740481C1C}">
                <a14:useLocalDpi xmlns:a14="http://schemas.microsoft.com/office/drawing/2010/main" val="0"/>
              </a:ext>
            </a:extLst>
          </a:blip>
          <a:srcRect r="8257" b="-3"/>
          <a:stretch/>
        </p:blipFill>
        <p:spPr>
          <a:xfrm>
            <a:off x="198741" y="2410448"/>
            <a:ext cx="5803323" cy="3890357"/>
          </a:xfrm>
          <a:prstGeom prst="rect">
            <a:avLst/>
          </a:prstGeom>
        </p:spPr>
      </p:pic>
      <p:pic>
        <p:nvPicPr>
          <p:cNvPr id="10" name="Picture 9" descr="A long shot of a building&#10;&#10;Description automatically generated">
            <a:extLst>
              <a:ext uri="{FF2B5EF4-FFF2-40B4-BE49-F238E27FC236}">
                <a16:creationId xmlns:a16="http://schemas.microsoft.com/office/drawing/2014/main" id="{CA204A63-E9FF-C1DF-EAE4-E1136640D039}"/>
              </a:ext>
            </a:extLst>
          </p:cNvPr>
          <p:cNvPicPr>
            <a:picLocks noChangeAspect="1"/>
          </p:cNvPicPr>
          <p:nvPr/>
        </p:nvPicPr>
        <p:blipFill>
          <a:blip r:embed="rId3">
            <a:extLst>
              <a:ext uri="{28A0092B-C50C-407E-A947-70E740481C1C}">
                <a14:useLocalDpi xmlns:a14="http://schemas.microsoft.com/office/drawing/2010/main" val="0"/>
              </a:ext>
            </a:extLst>
          </a:blip>
          <a:srcRect r="-2" b="4910"/>
          <a:stretch/>
        </p:blipFill>
        <p:spPr>
          <a:xfrm>
            <a:off x="6091151" y="2410447"/>
            <a:ext cx="5803323" cy="3890357"/>
          </a:xfrm>
          <a:prstGeom prst="rect">
            <a:avLst/>
          </a:prstGeom>
        </p:spPr>
      </p:pic>
    </p:spTree>
    <p:extLst>
      <p:ext uri="{BB962C8B-B14F-4D97-AF65-F5344CB8AC3E}">
        <p14:creationId xmlns:p14="http://schemas.microsoft.com/office/powerpoint/2010/main" val="24494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3152-9659-065D-1CBB-CA06D74F3612}"/>
              </a:ext>
            </a:extLst>
          </p:cNvPr>
          <p:cNvSpPr>
            <a:spLocks noGrp="1"/>
          </p:cNvSpPr>
          <p:nvPr>
            <p:ph type="title"/>
          </p:nvPr>
        </p:nvSpPr>
        <p:spPr>
          <a:xfrm>
            <a:off x="838200" y="713231"/>
            <a:ext cx="10515600" cy="5285233"/>
          </a:xfrm>
        </p:spPr>
        <p:txBody>
          <a:bodyPr>
            <a:normAutofit fontScale="90000"/>
          </a:bodyPr>
          <a:lstStyle/>
          <a:p>
            <a:r>
              <a:rPr lang="en-US" dirty="0"/>
              <a:t>Overnight parking on Pasadena streets begins at noon the day before the parade.</a:t>
            </a:r>
            <a:br>
              <a:rPr lang="en-US" dirty="0"/>
            </a:br>
            <a:br>
              <a:rPr lang="en-US" dirty="0"/>
            </a:br>
            <a:r>
              <a:rPr lang="en-US" dirty="0"/>
              <a:t>There is no parking along the parade route.</a:t>
            </a:r>
            <a:br>
              <a:rPr lang="en-US" dirty="0"/>
            </a:br>
            <a:br>
              <a:rPr lang="en-US" dirty="0"/>
            </a:br>
            <a:r>
              <a:rPr lang="en-US" dirty="0"/>
              <a:t>The company that sells the stadium seating suggest places to park close to your paid seat.</a:t>
            </a:r>
            <a:br>
              <a:rPr lang="en-US" dirty="0"/>
            </a:br>
            <a:br>
              <a:rPr lang="en-US" dirty="0"/>
            </a:br>
            <a:r>
              <a:rPr lang="en-US" dirty="0"/>
              <a:t>Seating in the downtown area can be marked off the day before by tape, and markers. Overnight camping is allowed. </a:t>
            </a:r>
          </a:p>
        </p:txBody>
      </p:sp>
    </p:spTree>
    <p:extLst>
      <p:ext uri="{BB962C8B-B14F-4D97-AF65-F5344CB8AC3E}">
        <p14:creationId xmlns:p14="http://schemas.microsoft.com/office/powerpoint/2010/main" val="3279239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rowd of people standing in a crowd&#10;&#10;Description automatically generated">
            <a:extLst>
              <a:ext uri="{FF2B5EF4-FFF2-40B4-BE49-F238E27FC236}">
                <a16:creationId xmlns:a16="http://schemas.microsoft.com/office/drawing/2014/main" id="{738CD1E5-104F-F520-485F-42ADDD401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094" y="2724912"/>
            <a:ext cx="4599727" cy="3883344"/>
          </a:xfrm>
          <a:prstGeom prst="rect">
            <a:avLst/>
          </a:prstGeom>
        </p:spPr>
      </p:pic>
      <p:sp>
        <p:nvSpPr>
          <p:cNvPr id="2" name="TextBox 1">
            <a:extLst>
              <a:ext uri="{FF2B5EF4-FFF2-40B4-BE49-F238E27FC236}">
                <a16:creationId xmlns:a16="http://schemas.microsoft.com/office/drawing/2014/main" id="{C26F49F9-D654-E8AA-031C-05B9B9361576}"/>
              </a:ext>
            </a:extLst>
          </p:cNvPr>
          <p:cNvSpPr txBox="1"/>
          <p:nvPr/>
        </p:nvSpPr>
        <p:spPr>
          <a:xfrm>
            <a:off x="135598" y="1060703"/>
            <a:ext cx="3195016" cy="3816429"/>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Our view from our seat.  It was a distance from the street.  We had stadium pads to sit on, the metal was cold.</a:t>
            </a:r>
          </a:p>
          <a:p>
            <a:endParaRPr lang="en-US" dirty="0"/>
          </a:p>
        </p:txBody>
      </p:sp>
      <p:pic>
        <p:nvPicPr>
          <p:cNvPr id="5" name="Picture 4" descr="A crowd of people in a crowd&#10;&#10;Description automatically generated">
            <a:extLst>
              <a:ext uri="{FF2B5EF4-FFF2-40B4-BE49-F238E27FC236}">
                <a16:creationId xmlns:a16="http://schemas.microsoft.com/office/drawing/2014/main" id="{47D73C68-326D-111E-EB33-FF06E3336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72422" y="1127404"/>
            <a:ext cx="4260022" cy="3195016"/>
          </a:xfrm>
          <a:prstGeom prst="rect">
            <a:avLst/>
          </a:prstGeom>
        </p:spPr>
      </p:pic>
    </p:spTree>
    <p:extLst>
      <p:ext uri="{BB962C8B-B14F-4D97-AF65-F5344CB8AC3E}">
        <p14:creationId xmlns:p14="http://schemas.microsoft.com/office/powerpoint/2010/main" val="2017925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owd of people in a parade&#10;&#10;Description automatically generated">
            <a:extLst>
              <a:ext uri="{FF2B5EF4-FFF2-40B4-BE49-F238E27FC236}">
                <a16:creationId xmlns:a16="http://schemas.microsoft.com/office/drawing/2014/main" id="{EFD7424B-B7D7-05DF-6C9A-75D745EC4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832" y="309717"/>
            <a:ext cx="9497961" cy="6297560"/>
          </a:xfrm>
          <a:prstGeom prst="rect">
            <a:avLst/>
          </a:prstGeom>
        </p:spPr>
      </p:pic>
    </p:spTree>
    <p:extLst>
      <p:ext uri="{BB962C8B-B14F-4D97-AF65-F5344CB8AC3E}">
        <p14:creationId xmlns:p14="http://schemas.microsoft.com/office/powerpoint/2010/main" val="4003598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car with flowers on it and a crowd of people in the background&#10;&#10;Description automatically generated">
            <a:extLst>
              <a:ext uri="{FF2B5EF4-FFF2-40B4-BE49-F238E27FC236}">
                <a16:creationId xmlns:a16="http://schemas.microsoft.com/office/drawing/2014/main" id="{DE022A0C-56B1-72A9-0315-6C9E73D4A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316" y="117987"/>
            <a:ext cx="8986684" cy="6740013"/>
          </a:xfrm>
          <a:prstGeom prst="rect">
            <a:avLst/>
          </a:prstGeom>
        </p:spPr>
      </p:pic>
    </p:spTree>
    <p:extLst>
      <p:ext uri="{BB962C8B-B14F-4D97-AF65-F5344CB8AC3E}">
        <p14:creationId xmlns:p14="http://schemas.microsoft.com/office/powerpoint/2010/main" val="855314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ar with flowers on the side&#10;&#10;Description automatically generated">
            <a:extLst>
              <a:ext uri="{FF2B5EF4-FFF2-40B4-BE49-F238E27FC236}">
                <a16:creationId xmlns:a16="http://schemas.microsoft.com/office/drawing/2014/main" id="{F0207C37-E76B-C764-2E09-8A8489E8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3" y="560440"/>
            <a:ext cx="11905275" cy="5766618"/>
          </a:xfrm>
          <a:prstGeom prst="rect">
            <a:avLst/>
          </a:prstGeom>
        </p:spPr>
      </p:pic>
    </p:spTree>
    <p:extLst>
      <p:ext uri="{BB962C8B-B14F-4D97-AF65-F5344CB8AC3E}">
        <p14:creationId xmlns:p14="http://schemas.microsoft.com/office/powerpoint/2010/main" val="3344612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in a parade&#10;&#10;Description automatically generated">
            <a:extLst>
              <a:ext uri="{FF2B5EF4-FFF2-40B4-BE49-F238E27FC236}">
                <a16:creationId xmlns:a16="http://schemas.microsoft.com/office/drawing/2014/main" id="{C1C594B6-2267-607C-0830-C06C45985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4859"/>
            <a:ext cx="8686800" cy="6334432"/>
          </a:xfrm>
          <a:prstGeom prst="rect">
            <a:avLst/>
          </a:prstGeom>
        </p:spPr>
      </p:pic>
    </p:spTree>
    <p:extLst>
      <p:ext uri="{BB962C8B-B14F-4D97-AF65-F5344CB8AC3E}">
        <p14:creationId xmlns:p14="http://schemas.microsoft.com/office/powerpoint/2010/main" val="2035411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display of flowers and plants&#10;&#10;Description automatically generated">
            <a:extLst>
              <a:ext uri="{FF2B5EF4-FFF2-40B4-BE49-F238E27FC236}">
                <a16:creationId xmlns:a16="http://schemas.microsoft.com/office/drawing/2014/main" id="{41E9A9DC-5668-2E1D-890B-55C4EF086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633" y="235975"/>
            <a:ext cx="8544232" cy="6408174"/>
          </a:xfrm>
          <a:prstGeom prst="rect">
            <a:avLst/>
          </a:prstGeom>
        </p:spPr>
      </p:pic>
    </p:spTree>
    <p:extLst>
      <p:ext uri="{BB962C8B-B14F-4D97-AF65-F5344CB8AC3E}">
        <p14:creationId xmlns:p14="http://schemas.microsoft.com/office/powerpoint/2010/main" val="2029321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with people on it&#10;&#10;Description automatically generated">
            <a:extLst>
              <a:ext uri="{FF2B5EF4-FFF2-40B4-BE49-F238E27FC236}">
                <a16:creationId xmlns:a16="http://schemas.microsoft.com/office/drawing/2014/main" id="{E3292210-3877-F68D-D8BD-61A5A8443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310" y="158545"/>
            <a:ext cx="8716296" cy="6537223"/>
          </a:xfrm>
          <a:prstGeom prst="rect">
            <a:avLst/>
          </a:prstGeom>
        </p:spPr>
      </p:pic>
    </p:spTree>
    <p:extLst>
      <p:ext uri="{BB962C8B-B14F-4D97-AF65-F5344CB8AC3E}">
        <p14:creationId xmlns:p14="http://schemas.microsoft.com/office/powerpoint/2010/main" val="270506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with a bridge and a bridge with a dragon and flowers&#10;&#10;Description automatically generated with medium confidence">
            <a:extLst>
              <a:ext uri="{FF2B5EF4-FFF2-40B4-BE49-F238E27FC236}">
                <a16:creationId xmlns:a16="http://schemas.microsoft.com/office/drawing/2014/main" id="{DAC0AA99-7495-7ABB-9652-7C4F74FC2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729" y="143796"/>
            <a:ext cx="8760542" cy="6570407"/>
          </a:xfrm>
          <a:prstGeom prst="rect">
            <a:avLst/>
          </a:prstGeom>
        </p:spPr>
      </p:pic>
    </p:spTree>
    <p:extLst>
      <p:ext uri="{BB962C8B-B14F-4D97-AF65-F5344CB8AC3E}">
        <p14:creationId xmlns:p14="http://schemas.microsoft.com/office/powerpoint/2010/main" val="178358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71E36A-FC80-7B47-2DC6-5E797752DEBF}"/>
              </a:ext>
            </a:extLst>
          </p:cNvPr>
          <p:cNvSpPr txBox="1"/>
          <p:nvPr/>
        </p:nvSpPr>
        <p:spPr>
          <a:xfrm>
            <a:off x="434372" y="407916"/>
            <a:ext cx="4761572" cy="8094524"/>
          </a:xfrm>
          <a:prstGeom prst="rect">
            <a:avLst/>
          </a:prstGeom>
          <a:noFill/>
        </p:spPr>
        <p:txBody>
          <a:bodyPr wrap="square" rtlCol="0">
            <a:sp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The process of choosing a float design is a worldwide design contest, starting the first of the year.  After many meetings, a sketch is created, design is approved in March, a chassis is built. </a:t>
            </a:r>
          </a:p>
          <a:p>
            <a:endParaRPr lang="en-US" sz="4000" b="1" dirty="0">
              <a:latin typeface="Calibri" panose="020F0502020204030204" pitchFamily="34" charset="0"/>
              <a:ea typeface="Calibri" panose="020F0502020204030204" pitchFamily="34" charset="0"/>
              <a:cs typeface="Calibri" panose="020F0502020204030204" pitchFamily="34" charset="0"/>
            </a:endParaRPr>
          </a:p>
          <a:p>
            <a:endParaRPr lang="en-US" sz="4000" b="1" dirty="0">
              <a:latin typeface="Calibri" panose="020F0502020204030204" pitchFamily="34" charset="0"/>
              <a:ea typeface="Calibri" panose="020F0502020204030204" pitchFamily="34" charset="0"/>
              <a:cs typeface="Calibri" panose="020F0502020204030204" pitchFamily="34" charset="0"/>
            </a:endParaRPr>
          </a:p>
          <a:p>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BC82B6A-EC14-3725-EA2D-BEEF979A51C5}"/>
              </a:ext>
            </a:extLst>
          </p:cNvPr>
          <p:cNvSpPr txBox="1"/>
          <p:nvPr/>
        </p:nvSpPr>
        <p:spPr>
          <a:xfrm>
            <a:off x="5703571" y="407916"/>
            <a:ext cx="5806440" cy="2554545"/>
          </a:xfrm>
          <a:prstGeom prst="rect">
            <a:avLst/>
          </a:prstGeom>
          <a:noFill/>
        </p:spPr>
        <p:txBody>
          <a:bodyPr wrap="square" rtlCol="0">
            <a:spAutoFit/>
          </a:bodyPr>
          <a:lstStyle/>
          <a:p>
            <a:r>
              <a:rPr lang="en-US" sz="3200" dirty="0">
                <a:solidFill>
                  <a:srgbClr val="000000"/>
                </a:solidFill>
                <a:effectLst/>
                <a:latin typeface="Calibri" panose="020F0502020204030204" pitchFamily="34" charset="0"/>
              </a:rPr>
              <a:t>36 days left until Parade Day, when foam is used to encase and shape the chassis, followed by painting everything in the appropriate colors.</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605F17-5FAF-A85A-56C7-E0C3838E2D5D}"/>
              </a:ext>
            </a:extLst>
          </p:cNvPr>
          <p:cNvSpPr txBox="1"/>
          <p:nvPr/>
        </p:nvSpPr>
        <p:spPr>
          <a:xfrm>
            <a:off x="6492240" y="2962461"/>
            <a:ext cx="4114800" cy="1569660"/>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18 Days until parade day – Test Drive and Fire Drill</a:t>
            </a:r>
          </a:p>
        </p:txBody>
      </p:sp>
      <p:sp>
        <p:nvSpPr>
          <p:cNvPr id="9" name="TextBox 8">
            <a:extLst>
              <a:ext uri="{FF2B5EF4-FFF2-40B4-BE49-F238E27FC236}">
                <a16:creationId xmlns:a16="http://schemas.microsoft.com/office/drawing/2014/main" id="{95C009A8-EFF9-7017-BE05-386CF496CBDA}"/>
              </a:ext>
            </a:extLst>
          </p:cNvPr>
          <p:cNvSpPr txBox="1"/>
          <p:nvPr/>
        </p:nvSpPr>
        <p:spPr>
          <a:xfrm>
            <a:off x="7395212" y="4532121"/>
            <a:ext cx="4114800" cy="1077218"/>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6 Days, attach dry material</a:t>
            </a:r>
          </a:p>
        </p:txBody>
      </p:sp>
      <p:sp>
        <p:nvSpPr>
          <p:cNvPr id="10" name="TextBox 9">
            <a:extLst>
              <a:ext uri="{FF2B5EF4-FFF2-40B4-BE49-F238E27FC236}">
                <a16:creationId xmlns:a16="http://schemas.microsoft.com/office/drawing/2014/main" id="{04591F0D-8C1C-DC35-4610-5065940C7ACA}"/>
              </a:ext>
            </a:extLst>
          </p:cNvPr>
          <p:cNvSpPr txBox="1"/>
          <p:nvPr/>
        </p:nvSpPr>
        <p:spPr>
          <a:xfrm>
            <a:off x="8298180" y="5609338"/>
            <a:ext cx="3566160" cy="1077218"/>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48 to 72 hours attach fresh flowers</a:t>
            </a:r>
          </a:p>
        </p:txBody>
      </p:sp>
      <p:pic>
        <p:nvPicPr>
          <p:cNvPr id="14" name="Graphic 13" descr="Rose with solid fill">
            <a:extLst>
              <a:ext uri="{FF2B5EF4-FFF2-40B4-BE49-F238E27FC236}">
                <a16:creationId xmlns:a16="http://schemas.microsoft.com/office/drawing/2014/main" id="{AC197602-5E00-7DE8-B745-4B697A7AA4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0625" y="407916"/>
            <a:ext cx="811530" cy="811530"/>
          </a:xfrm>
          <a:prstGeom prst="rect">
            <a:avLst/>
          </a:prstGeom>
        </p:spPr>
      </p:pic>
      <p:pic>
        <p:nvPicPr>
          <p:cNvPr id="16" name="Graphic 15" descr="Rose with solid fill">
            <a:extLst>
              <a:ext uri="{FF2B5EF4-FFF2-40B4-BE49-F238E27FC236}">
                <a16:creationId xmlns:a16="http://schemas.microsoft.com/office/drawing/2014/main" id="{C84D9D2E-A507-9C32-CFDA-883CF815A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3595" y="2935761"/>
            <a:ext cx="811530" cy="811530"/>
          </a:xfrm>
          <a:prstGeom prst="rect">
            <a:avLst/>
          </a:prstGeom>
        </p:spPr>
      </p:pic>
      <p:pic>
        <p:nvPicPr>
          <p:cNvPr id="17" name="Graphic 16" descr="Rose with solid fill">
            <a:extLst>
              <a:ext uri="{FF2B5EF4-FFF2-40B4-BE49-F238E27FC236}">
                <a16:creationId xmlns:a16="http://schemas.microsoft.com/office/drawing/2014/main" id="{9CC2D82E-3257-61A5-CDB8-473E7300C5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26290" y="4532120"/>
            <a:ext cx="741045" cy="741045"/>
          </a:xfrm>
          <a:prstGeom prst="rect">
            <a:avLst/>
          </a:prstGeom>
        </p:spPr>
      </p:pic>
      <p:pic>
        <p:nvPicPr>
          <p:cNvPr id="18" name="Graphic 17" descr="Rose with solid fill">
            <a:extLst>
              <a:ext uri="{FF2B5EF4-FFF2-40B4-BE49-F238E27FC236}">
                <a16:creationId xmlns:a16="http://schemas.microsoft.com/office/drawing/2014/main" id="{7861B92E-D069-3048-3838-E04EB0DE8B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0967" y="5609337"/>
            <a:ext cx="741045" cy="741045"/>
          </a:xfrm>
          <a:prstGeom prst="rect">
            <a:avLst/>
          </a:prstGeom>
        </p:spPr>
      </p:pic>
    </p:spTree>
    <p:extLst>
      <p:ext uri="{BB962C8B-B14F-4D97-AF65-F5344CB8AC3E}">
        <p14:creationId xmlns:p14="http://schemas.microsoft.com/office/powerpoint/2010/main" val="3044754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with lions on it&#10;&#10;Description automatically generated">
            <a:extLst>
              <a:ext uri="{FF2B5EF4-FFF2-40B4-BE49-F238E27FC236}">
                <a16:creationId xmlns:a16="http://schemas.microsoft.com/office/drawing/2014/main" id="{3F9C83A2-64BF-1684-ABC2-B041D8FA2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317" y="176980"/>
            <a:ext cx="9085006" cy="6504039"/>
          </a:xfrm>
          <a:prstGeom prst="rect">
            <a:avLst/>
          </a:prstGeom>
        </p:spPr>
      </p:pic>
    </p:spTree>
    <p:extLst>
      <p:ext uri="{BB962C8B-B14F-4D97-AF65-F5344CB8AC3E}">
        <p14:creationId xmlns:p14="http://schemas.microsoft.com/office/powerpoint/2010/main" val="2090174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with people in the background&#10;&#10;Description automatically generated with medium confidence">
            <a:extLst>
              <a:ext uri="{FF2B5EF4-FFF2-40B4-BE49-F238E27FC236}">
                <a16:creationId xmlns:a16="http://schemas.microsoft.com/office/drawing/2014/main" id="{D72885DA-054D-CBD9-091B-182A92604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380" y="112456"/>
            <a:ext cx="8844117" cy="6633088"/>
          </a:xfrm>
          <a:prstGeom prst="rect">
            <a:avLst/>
          </a:prstGeom>
        </p:spPr>
      </p:pic>
    </p:spTree>
    <p:extLst>
      <p:ext uri="{BB962C8B-B14F-4D97-AF65-F5344CB8AC3E}">
        <p14:creationId xmlns:p14="http://schemas.microsoft.com/office/powerpoint/2010/main" val="2435575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with a panda on top&#10;&#10;Description automatically generated">
            <a:extLst>
              <a:ext uri="{FF2B5EF4-FFF2-40B4-BE49-F238E27FC236}">
                <a16:creationId xmlns:a16="http://schemas.microsoft.com/office/drawing/2014/main" id="{539274D7-9FAE-DB08-6F36-2C505A860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310" y="162232"/>
            <a:ext cx="9114503" cy="6835877"/>
          </a:xfrm>
          <a:prstGeom prst="rect">
            <a:avLst/>
          </a:prstGeom>
        </p:spPr>
      </p:pic>
    </p:spTree>
    <p:extLst>
      <p:ext uri="{BB962C8B-B14F-4D97-AF65-F5344CB8AC3E}">
        <p14:creationId xmlns:p14="http://schemas.microsoft.com/office/powerpoint/2010/main" val="1264765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large crowd of people watching a float in a parade&#10;&#10;Description automatically generated">
            <a:extLst>
              <a:ext uri="{FF2B5EF4-FFF2-40B4-BE49-F238E27FC236}">
                <a16:creationId xmlns:a16="http://schemas.microsoft.com/office/drawing/2014/main" id="{79BE1932-0223-93AC-9692-FC3405228B11}"/>
              </a:ext>
            </a:extLst>
          </p:cNvPr>
          <p:cNvPicPr>
            <a:picLocks noChangeAspect="1"/>
          </p:cNvPicPr>
          <p:nvPr/>
        </p:nvPicPr>
        <p:blipFill>
          <a:blip r:embed="rId2">
            <a:extLst>
              <a:ext uri="{28A0092B-C50C-407E-A947-70E740481C1C}">
                <a14:useLocalDpi xmlns:a14="http://schemas.microsoft.com/office/drawing/2010/main" val="0"/>
              </a:ext>
            </a:extLst>
          </a:blip>
          <a:srcRect t="20085" b="4929"/>
          <a:stretch/>
        </p:blipFill>
        <p:spPr>
          <a:xfrm>
            <a:off x="20" y="1282"/>
            <a:ext cx="12191980" cy="6856718"/>
          </a:xfrm>
          <a:prstGeom prst="rect">
            <a:avLst/>
          </a:prstGeom>
        </p:spPr>
      </p:pic>
    </p:spTree>
    <p:extLst>
      <p:ext uri="{BB962C8B-B14F-4D97-AF65-F5344CB8AC3E}">
        <p14:creationId xmlns:p14="http://schemas.microsoft.com/office/powerpoint/2010/main" val="3178651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parade&#10;&#10;Description automatically generated">
            <a:extLst>
              <a:ext uri="{FF2B5EF4-FFF2-40B4-BE49-F238E27FC236}">
                <a16:creationId xmlns:a16="http://schemas.microsoft.com/office/drawing/2014/main" id="{11613A4A-1090-DD5D-1339-AD25022A0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639" y="191729"/>
            <a:ext cx="8706463" cy="6529847"/>
          </a:xfrm>
          <a:prstGeom prst="rect">
            <a:avLst/>
          </a:prstGeom>
        </p:spPr>
      </p:pic>
    </p:spTree>
    <p:extLst>
      <p:ext uri="{BB962C8B-B14F-4D97-AF65-F5344CB8AC3E}">
        <p14:creationId xmlns:p14="http://schemas.microsoft.com/office/powerpoint/2010/main" val="3622814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parade&#10;&#10;Description automatically generated">
            <a:extLst>
              <a:ext uri="{FF2B5EF4-FFF2-40B4-BE49-F238E27FC236}">
                <a16:creationId xmlns:a16="http://schemas.microsoft.com/office/drawing/2014/main" id="{96CC10DD-2A56-C159-6132-F6C0A15B9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143000"/>
            <a:ext cx="6096000" cy="4572000"/>
          </a:xfrm>
          <a:prstGeom prst="rect">
            <a:avLst/>
          </a:prstGeom>
        </p:spPr>
      </p:pic>
      <p:pic>
        <p:nvPicPr>
          <p:cNvPr id="5" name="Picture 4" descr="A parade with a float of cars and a crowd of people&#10;&#10;Description automatically generated">
            <a:extLst>
              <a:ext uri="{FF2B5EF4-FFF2-40B4-BE49-F238E27FC236}">
                <a16:creationId xmlns:a16="http://schemas.microsoft.com/office/drawing/2014/main" id="{A754AC9F-E5DB-8D6C-DC66-8DDF7C90A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691" y="140109"/>
            <a:ext cx="8770374" cy="6577781"/>
          </a:xfrm>
          <a:prstGeom prst="rect">
            <a:avLst/>
          </a:prstGeom>
        </p:spPr>
      </p:pic>
    </p:spTree>
    <p:extLst>
      <p:ext uri="{BB962C8B-B14F-4D97-AF65-F5344CB8AC3E}">
        <p14:creationId xmlns:p14="http://schemas.microsoft.com/office/powerpoint/2010/main" val="3927298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at with flowers on it&#10;&#10;Description automatically generated">
            <a:extLst>
              <a:ext uri="{FF2B5EF4-FFF2-40B4-BE49-F238E27FC236}">
                <a16:creationId xmlns:a16="http://schemas.microsoft.com/office/drawing/2014/main" id="{2406C4B4-7C12-70FC-FD38-A5718ABF7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73" y="147484"/>
            <a:ext cx="11230855" cy="6563031"/>
          </a:xfrm>
          <a:prstGeom prst="rect">
            <a:avLst/>
          </a:prstGeom>
        </p:spPr>
      </p:pic>
    </p:spTree>
    <p:extLst>
      <p:ext uri="{BB962C8B-B14F-4D97-AF65-F5344CB8AC3E}">
        <p14:creationId xmlns:p14="http://schemas.microsoft.com/office/powerpoint/2010/main" val="2037234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yellow shirts and green shirts on a float&#10;&#10;Description automatically generated">
            <a:extLst>
              <a:ext uri="{FF2B5EF4-FFF2-40B4-BE49-F238E27FC236}">
                <a16:creationId xmlns:a16="http://schemas.microsoft.com/office/drawing/2014/main" id="{6C381F6D-D256-2626-81B2-B1C7335C3118}"/>
              </a:ext>
            </a:extLst>
          </p:cNvPr>
          <p:cNvPicPr>
            <a:picLocks noChangeAspect="1"/>
          </p:cNvPicPr>
          <p:nvPr/>
        </p:nvPicPr>
        <p:blipFill>
          <a:blip r:embed="rId2">
            <a:extLst>
              <a:ext uri="{28A0092B-C50C-407E-A947-70E740481C1C}">
                <a14:useLocalDpi xmlns:a14="http://schemas.microsoft.com/office/drawing/2010/main" val="0"/>
              </a:ext>
            </a:extLst>
          </a:blip>
          <a:srcRect t="3864"/>
          <a:stretch/>
        </p:blipFill>
        <p:spPr>
          <a:xfrm>
            <a:off x="20" y="1282"/>
            <a:ext cx="12191980" cy="6856718"/>
          </a:xfrm>
          <a:prstGeom prst="rect">
            <a:avLst/>
          </a:prstGeom>
        </p:spPr>
      </p:pic>
    </p:spTree>
    <p:extLst>
      <p:ext uri="{BB962C8B-B14F-4D97-AF65-F5344CB8AC3E}">
        <p14:creationId xmlns:p14="http://schemas.microsoft.com/office/powerpoint/2010/main" val="728467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loat with people in the background&#10;&#10;Description automatically generated">
            <a:extLst>
              <a:ext uri="{FF2B5EF4-FFF2-40B4-BE49-F238E27FC236}">
                <a16:creationId xmlns:a16="http://schemas.microsoft.com/office/drawing/2014/main" id="{77634198-965A-E483-5E13-43889D91C2CA}"/>
              </a:ext>
            </a:extLst>
          </p:cNvPr>
          <p:cNvPicPr>
            <a:picLocks noChangeAspect="1"/>
          </p:cNvPicPr>
          <p:nvPr/>
        </p:nvPicPr>
        <p:blipFill>
          <a:blip r:embed="rId2">
            <a:extLst>
              <a:ext uri="{28A0092B-C50C-407E-A947-70E740481C1C}">
                <a14:useLocalDpi xmlns:a14="http://schemas.microsoft.com/office/drawing/2010/main" val="0"/>
              </a:ext>
            </a:extLst>
          </a:blip>
          <a:srcRect r="5315" b="-1"/>
          <a:stretch/>
        </p:blipFill>
        <p:spPr>
          <a:xfrm>
            <a:off x="20" y="1282"/>
            <a:ext cx="12191980" cy="6856718"/>
          </a:xfrm>
          <a:prstGeom prst="rect">
            <a:avLst/>
          </a:prstGeom>
        </p:spPr>
      </p:pic>
    </p:spTree>
    <p:extLst>
      <p:ext uri="{BB962C8B-B14F-4D97-AF65-F5344CB8AC3E}">
        <p14:creationId xmlns:p14="http://schemas.microsoft.com/office/powerpoint/2010/main" val="1956880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horses pulling a carriage&#10;&#10;Description automatically generated">
            <a:extLst>
              <a:ext uri="{FF2B5EF4-FFF2-40B4-BE49-F238E27FC236}">
                <a16:creationId xmlns:a16="http://schemas.microsoft.com/office/drawing/2014/main" id="{C8F08E4C-4FED-E6B4-DCD4-F3F573715D43}"/>
              </a:ext>
            </a:extLst>
          </p:cNvPr>
          <p:cNvPicPr>
            <a:picLocks noChangeAspect="1"/>
          </p:cNvPicPr>
          <p:nvPr/>
        </p:nvPicPr>
        <p:blipFill>
          <a:blip r:embed="rId2">
            <a:extLst>
              <a:ext uri="{28A0092B-C50C-407E-A947-70E740481C1C}">
                <a14:useLocalDpi xmlns:a14="http://schemas.microsoft.com/office/drawing/2010/main" val="0"/>
              </a:ext>
            </a:extLst>
          </a:blip>
          <a:srcRect b="8924"/>
          <a:stretch/>
        </p:blipFill>
        <p:spPr>
          <a:xfrm>
            <a:off x="20" y="1282"/>
            <a:ext cx="12191980" cy="6856718"/>
          </a:xfrm>
          <a:prstGeom prst="rect">
            <a:avLst/>
          </a:prstGeom>
        </p:spPr>
      </p:pic>
    </p:spTree>
    <p:extLst>
      <p:ext uri="{BB962C8B-B14F-4D97-AF65-F5344CB8AC3E}">
        <p14:creationId xmlns:p14="http://schemas.microsoft.com/office/powerpoint/2010/main" val="112460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suit painting a large statue&#10;&#10;Description automatically generated with medium confidence">
            <a:extLst>
              <a:ext uri="{FF2B5EF4-FFF2-40B4-BE49-F238E27FC236}">
                <a16:creationId xmlns:a16="http://schemas.microsoft.com/office/drawing/2014/main" id="{F7579192-4D9C-123C-2BB6-FBBA637F9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862" y="2356338"/>
            <a:ext cx="6096000" cy="3882537"/>
          </a:xfrm>
          <a:prstGeom prst="rect">
            <a:avLst/>
          </a:prstGeom>
        </p:spPr>
      </p:pic>
      <p:pic>
        <p:nvPicPr>
          <p:cNvPr id="5" name="Picture 4" descr="A person working on a large piece of material&#10;&#10;Description automatically generated">
            <a:extLst>
              <a:ext uri="{FF2B5EF4-FFF2-40B4-BE49-F238E27FC236}">
                <a16:creationId xmlns:a16="http://schemas.microsoft.com/office/drawing/2014/main" id="{6D1EEC73-2681-53D9-8F87-3DEF944D4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8" y="1215170"/>
            <a:ext cx="6096002" cy="3532676"/>
          </a:xfrm>
          <a:prstGeom prst="rect">
            <a:avLst/>
          </a:prstGeom>
        </p:spPr>
      </p:pic>
    </p:spTree>
    <p:extLst>
      <p:ext uri="{BB962C8B-B14F-4D97-AF65-F5344CB8AC3E}">
        <p14:creationId xmlns:p14="http://schemas.microsoft.com/office/powerpoint/2010/main" val="3449720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riding horses in a parade&#10;&#10;Description automatically generated">
            <a:extLst>
              <a:ext uri="{FF2B5EF4-FFF2-40B4-BE49-F238E27FC236}">
                <a16:creationId xmlns:a16="http://schemas.microsoft.com/office/drawing/2014/main" id="{8C42BBFE-F1E6-9569-91CD-9793C30E40AD}"/>
              </a:ext>
            </a:extLst>
          </p:cNvPr>
          <p:cNvPicPr>
            <a:picLocks noChangeAspect="1"/>
          </p:cNvPicPr>
          <p:nvPr/>
        </p:nvPicPr>
        <p:blipFill>
          <a:blip r:embed="rId2">
            <a:extLst>
              <a:ext uri="{28A0092B-C50C-407E-A947-70E740481C1C}">
                <a14:useLocalDpi xmlns:a14="http://schemas.microsoft.com/office/drawing/2010/main" val="0"/>
              </a:ext>
            </a:extLst>
          </a:blip>
          <a:srcRect b="17598"/>
          <a:stretch/>
        </p:blipFill>
        <p:spPr>
          <a:xfrm>
            <a:off x="20" y="1282"/>
            <a:ext cx="12191980" cy="6856718"/>
          </a:xfrm>
          <a:prstGeom prst="rect">
            <a:avLst/>
          </a:prstGeom>
        </p:spPr>
      </p:pic>
    </p:spTree>
    <p:extLst>
      <p:ext uri="{BB962C8B-B14F-4D97-AF65-F5344CB8AC3E}">
        <p14:creationId xmlns:p14="http://schemas.microsoft.com/office/powerpoint/2010/main" val="2298783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riding horses in a parade&#10;&#10;Description automatically generated">
            <a:extLst>
              <a:ext uri="{FF2B5EF4-FFF2-40B4-BE49-F238E27FC236}">
                <a16:creationId xmlns:a16="http://schemas.microsoft.com/office/drawing/2014/main" id="{4BE2AAB6-399F-78AB-9281-444A340EC5E4}"/>
              </a:ext>
            </a:extLst>
          </p:cNvPr>
          <p:cNvPicPr>
            <a:picLocks noChangeAspect="1"/>
          </p:cNvPicPr>
          <p:nvPr/>
        </p:nvPicPr>
        <p:blipFill>
          <a:blip r:embed="rId2">
            <a:extLst>
              <a:ext uri="{28A0092B-C50C-407E-A947-70E740481C1C}">
                <a14:useLocalDpi xmlns:a14="http://schemas.microsoft.com/office/drawing/2010/main" val="0"/>
              </a:ext>
            </a:extLst>
          </a:blip>
          <a:srcRect t="8601" b="12467"/>
          <a:stretch/>
        </p:blipFill>
        <p:spPr>
          <a:xfrm>
            <a:off x="20" y="1282"/>
            <a:ext cx="12191980" cy="6856718"/>
          </a:xfrm>
          <a:prstGeom prst="rect">
            <a:avLst/>
          </a:prstGeom>
        </p:spPr>
      </p:pic>
    </p:spTree>
    <p:extLst>
      <p:ext uri="{BB962C8B-B14F-4D97-AF65-F5344CB8AC3E}">
        <p14:creationId xmlns:p14="http://schemas.microsoft.com/office/powerpoint/2010/main" val="2125264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on motorcycles&#10;&#10;Description automatically generated">
            <a:extLst>
              <a:ext uri="{FF2B5EF4-FFF2-40B4-BE49-F238E27FC236}">
                <a16:creationId xmlns:a16="http://schemas.microsoft.com/office/drawing/2014/main" id="{2EE5C6A2-C1B8-FF72-D396-917EDE21D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540" y="140143"/>
            <a:ext cx="9532920" cy="6577714"/>
          </a:xfrm>
          <a:prstGeom prst="rect">
            <a:avLst/>
          </a:prstGeom>
        </p:spPr>
      </p:pic>
    </p:spTree>
    <p:extLst>
      <p:ext uri="{BB962C8B-B14F-4D97-AF65-F5344CB8AC3E}">
        <p14:creationId xmlns:p14="http://schemas.microsoft.com/office/powerpoint/2010/main" val="3650890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alking on a street&#10;&#10;Description automatically generated">
            <a:extLst>
              <a:ext uri="{FF2B5EF4-FFF2-40B4-BE49-F238E27FC236}">
                <a16:creationId xmlns:a16="http://schemas.microsoft.com/office/drawing/2014/main" id="{195F5FDF-292D-0838-BFA2-AB18735F9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3767" y="1339850"/>
            <a:ext cx="5571066" cy="4178299"/>
          </a:xfrm>
          <a:prstGeom prst="rect">
            <a:avLst/>
          </a:prstGeom>
        </p:spPr>
      </p:pic>
      <p:pic>
        <p:nvPicPr>
          <p:cNvPr id="6" name="Picture 5" descr="A crowd of people walking down a street&#10;&#10;Description automatically generated">
            <a:extLst>
              <a:ext uri="{FF2B5EF4-FFF2-40B4-BE49-F238E27FC236}">
                <a16:creationId xmlns:a16="http://schemas.microsoft.com/office/drawing/2014/main" id="{F4F2EC81-0D7B-2378-D33E-376C5BC04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637" y="1796144"/>
            <a:ext cx="5831895" cy="2988846"/>
          </a:xfrm>
          <a:prstGeom prst="rect">
            <a:avLst/>
          </a:prstGeom>
        </p:spPr>
      </p:pic>
    </p:spTree>
    <p:extLst>
      <p:ext uri="{BB962C8B-B14F-4D97-AF65-F5344CB8AC3E}">
        <p14:creationId xmlns:p14="http://schemas.microsoft.com/office/powerpoint/2010/main" val="37797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0B625A-A3D8-D05C-DAFA-B21058B3DA86}"/>
              </a:ext>
            </a:extLst>
          </p:cNvPr>
          <p:cNvSpPr txBox="1"/>
          <p:nvPr/>
        </p:nvSpPr>
        <p:spPr>
          <a:xfrm>
            <a:off x="822960" y="457200"/>
            <a:ext cx="11119104" cy="5632311"/>
          </a:xfrm>
          <a:prstGeom prst="rect">
            <a:avLst/>
          </a:prstGeom>
          <a:noFill/>
        </p:spPr>
        <p:txBody>
          <a:bodyPr wrap="square" rtlCol="0">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Dry materials are prepared either by:</a:t>
            </a:r>
          </a:p>
          <a:p>
            <a:r>
              <a:rPr lang="en-US" sz="3600" dirty="0">
                <a:latin typeface="Calibri" panose="020F0502020204030204" pitchFamily="34" charset="0"/>
                <a:ea typeface="Calibri" panose="020F0502020204030204" pitchFamily="34" charset="0"/>
                <a:cs typeface="Calibri" panose="020F0502020204030204" pitchFamily="34" charset="0"/>
              </a:rPr>
              <a:t> </a:t>
            </a:r>
          </a:p>
          <a:p>
            <a:r>
              <a:rPr lang="en-US" sz="3600" dirty="0">
                <a:latin typeface="Calibri" panose="020F0502020204030204" pitchFamily="34" charset="0"/>
                <a:ea typeface="Calibri" panose="020F0502020204030204" pitchFamily="34" charset="0"/>
                <a:cs typeface="Calibri" panose="020F0502020204030204" pitchFamily="34" charset="0"/>
              </a:rPr>
              <a:t>Air Drying, laying a single layer out of direct sunlight, turning the petals</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Microwave</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Dehydrator</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Oven</a:t>
            </a:r>
          </a:p>
        </p:txBody>
      </p:sp>
    </p:spTree>
    <p:extLst>
      <p:ext uri="{BB962C8B-B14F-4D97-AF65-F5344CB8AC3E}">
        <p14:creationId xmlns:p14="http://schemas.microsoft.com/office/powerpoint/2010/main" val="338309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3CEB0-99D6-03FD-21FB-21D2C995799B}"/>
              </a:ext>
            </a:extLst>
          </p:cNvPr>
          <p:cNvSpPr txBox="1"/>
          <p:nvPr/>
        </p:nvSpPr>
        <p:spPr>
          <a:xfrm rot="21356610">
            <a:off x="978946" y="1161826"/>
            <a:ext cx="2788081" cy="1569660"/>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Dry materials being prepared  for floats</a:t>
            </a:r>
          </a:p>
        </p:txBody>
      </p:sp>
      <p:pic>
        <p:nvPicPr>
          <p:cNvPr id="4" name="Picture 3" descr="A group of people sitting at a table&#10;&#10;Description automatically generated">
            <a:extLst>
              <a:ext uri="{FF2B5EF4-FFF2-40B4-BE49-F238E27FC236}">
                <a16:creationId xmlns:a16="http://schemas.microsoft.com/office/drawing/2014/main" id="{6BDD8C74-E1C1-543B-5549-EB656B449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109" y="240353"/>
            <a:ext cx="4833864" cy="2005230"/>
          </a:xfrm>
          <a:prstGeom prst="rect">
            <a:avLst/>
          </a:prstGeom>
        </p:spPr>
      </p:pic>
      <p:pic>
        <p:nvPicPr>
          <p:cNvPr id="6" name="Picture 5" descr="A person holding a box of purple pebbles&#10;&#10;Description automatically generated">
            <a:extLst>
              <a:ext uri="{FF2B5EF4-FFF2-40B4-BE49-F238E27FC236}">
                <a16:creationId xmlns:a16="http://schemas.microsoft.com/office/drawing/2014/main" id="{E2E6AA1C-097E-9F4B-AAA5-70C526037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945" y="2348035"/>
            <a:ext cx="4350328" cy="2005229"/>
          </a:xfrm>
          <a:prstGeom prst="rect">
            <a:avLst/>
          </a:prstGeom>
        </p:spPr>
      </p:pic>
      <p:pic>
        <p:nvPicPr>
          <p:cNvPr id="8" name="Picture 7" descr="A person holding a box of purple pebbles&#10;&#10;Description automatically generated">
            <a:extLst>
              <a:ext uri="{FF2B5EF4-FFF2-40B4-BE49-F238E27FC236}">
                <a16:creationId xmlns:a16="http://schemas.microsoft.com/office/drawing/2014/main" id="{45B82A9A-DC09-0CBC-EC6C-F09A9D1F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691" y="4469699"/>
            <a:ext cx="3706700" cy="1708557"/>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AEBC741B-BDEF-E4EF-F88F-A7314B8DF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21" y="4168769"/>
            <a:ext cx="5376973" cy="2310418"/>
          </a:xfrm>
          <a:prstGeom prst="rect">
            <a:avLst/>
          </a:prstGeom>
        </p:spPr>
      </p:pic>
    </p:spTree>
    <p:extLst>
      <p:ext uri="{BB962C8B-B14F-4D97-AF65-F5344CB8AC3E}">
        <p14:creationId xmlns:p14="http://schemas.microsoft.com/office/powerpoint/2010/main" val="2122973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FAA0F-7357-3C37-FA05-C7E06D0A6816}"/>
              </a:ext>
            </a:extLst>
          </p:cNvPr>
          <p:cNvSpPr txBox="1"/>
          <p:nvPr/>
        </p:nvSpPr>
        <p:spPr>
          <a:xfrm rot="21172879">
            <a:off x="874417" y="756495"/>
            <a:ext cx="3711730" cy="1569660"/>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Fresh flowers, fruits and vegetables </a:t>
            </a:r>
          </a:p>
          <a:p>
            <a:pPr algn="ctr"/>
            <a:r>
              <a:rPr lang="en-US" sz="3200" dirty="0">
                <a:latin typeface="Calibri" panose="020F0502020204030204" pitchFamily="34" charset="0"/>
                <a:ea typeface="Calibri" panose="020F0502020204030204" pitchFamily="34" charset="0"/>
                <a:cs typeface="Calibri" panose="020F0502020204030204" pitchFamily="34" charset="0"/>
              </a:rPr>
              <a:t>being prepared	</a:t>
            </a:r>
          </a:p>
        </p:txBody>
      </p:sp>
      <p:pic>
        <p:nvPicPr>
          <p:cNvPr id="4" name="Picture 3" descr="A group of yellow roses behind a fence&#10;&#10;Description automatically generated">
            <a:extLst>
              <a:ext uri="{FF2B5EF4-FFF2-40B4-BE49-F238E27FC236}">
                <a16:creationId xmlns:a16="http://schemas.microsoft.com/office/drawing/2014/main" id="{904EF7A4-8E54-CF4B-5CE6-2D5155A85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62" y="2550094"/>
            <a:ext cx="4417847" cy="3984914"/>
          </a:xfrm>
          <a:prstGeom prst="rect">
            <a:avLst/>
          </a:prstGeom>
        </p:spPr>
      </p:pic>
      <p:pic>
        <p:nvPicPr>
          <p:cNvPr id="6" name="Picture 5" descr="A group of flowers in buckets&#10;&#10;Description automatically generated">
            <a:extLst>
              <a:ext uri="{FF2B5EF4-FFF2-40B4-BE49-F238E27FC236}">
                <a16:creationId xmlns:a16="http://schemas.microsoft.com/office/drawing/2014/main" id="{150C9FC5-5F0F-DA38-685D-C89CB905D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136742"/>
            <a:ext cx="5313218" cy="3984914"/>
          </a:xfrm>
          <a:prstGeom prst="rect">
            <a:avLst/>
          </a:prstGeom>
        </p:spPr>
      </p:pic>
    </p:spTree>
    <p:extLst>
      <p:ext uri="{BB962C8B-B14F-4D97-AF65-F5344CB8AC3E}">
        <p14:creationId xmlns:p14="http://schemas.microsoft.com/office/powerpoint/2010/main" val="4262544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701</TotalTime>
  <Words>639</Words>
  <Application>Microsoft Office PowerPoint</Application>
  <PresentationFormat>Widescreen</PresentationFormat>
  <Paragraphs>71</Paragraphs>
  <Slides>63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Aptos</vt:lpstr>
      <vt:lpstr>Aptos Display</vt:lpstr>
      <vt:lpstr>Arial</vt:lpstr>
      <vt:lpstr>Calibri</vt:lpstr>
      <vt:lpstr>Times New Roman</vt:lpstr>
      <vt:lpstr>Office Theme</vt:lpstr>
      <vt:lpstr>PowerPoint Presentation</vt:lpstr>
      <vt:lpstr>The 136th Tournament of Roses Parade is held in Pasadena, CA near downtown Los Angeles. It is held before the Rose Bowl Football game played each January 1st. </vt:lpstr>
      <vt:lpstr>This year’s 5.5-mile parade had  39 rose-covered floats,  16 equestrian teams, 24 marching bands, and the Grand Marshal was Billie Jean King, a former world No. 1tennis player, who put an emphasis on equal pay for woman into the national spotlight.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Visited Rosemont Pavilion, one of the design warehouses the day before the parade. We passed several floats from this warehouse ready to drive toward the parade lineup.  Final touches were added.</vt:lpstr>
      <vt:lpstr>PowerPoint Presentation</vt:lpstr>
      <vt:lpstr>PowerPoint Presentation</vt:lpstr>
      <vt:lpstr>PowerPoint Presentation</vt:lpstr>
      <vt:lpstr>PowerPoint Presentation</vt:lpstr>
      <vt:lpstr>Yes, they have a bathroom on each float …   It may only be a bucket.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Stadium seats are installed along the complete parade route, even in residential areas.</vt:lpstr>
      <vt:lpstr>Overnight parking on Pasadena streets begins at noon the day before the parade.  There is no parking along the parade route.  The company that sells the stadium seating suggest places to park close to your paid seat.  Seating in the downtown area can be marked off the day before by tape, and markers. Overnight camping is allowed.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Janet Poole</dc:creator>
  <cp:lastModifiedBy>Sara Wyatt</cp:lastModifiedBy>
  <cp:revision>4</cp:revision>
  <dcterms:created xsi:type="dcterms:W3CDTF">2025-02-02T21:33:10Z</dcterms:created>
  <dcterms:modified xsi:type="dcterms:W3CDTF">2025-02-16T20:01:47Z</dcterms:modified>
</cp:coreProperties>
</file>